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2.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2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7" autoAdjust="0"/>
    <p:restoredTop sz="94660"/>
  </p:normalViewPr>
  <p:slideViewPr>
    <p:cSldViewPr snapToGrid="0">
      <p:cViewPr varScale="1">
        <p:scale>
          <a:sx n="90" d="100"/>
          <a:sy n="90" d="100"/>
        </p:scale>
        <p:origin x="143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9-09-02T11:04:03.905" idx="1">
    <p:pos x="0" y="0"/>
    <p:text>Direct: map directly each state
	Problem: need to be precise, fast, 				complex ways to measure info
CPS: shared virtual space with dual for robot system, and robot environment, and user
	Problem: make a complete model of 			robot and environment (needs 			data or prior knowledge, and 				transmitting info through network
		- difficult to respond to dynamic 			situation (non-repetitive)
Other systems might extract 2-D information from each camera, build out a full 3-D model of the environment, and then process and redisplay the data</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9-09-01T21:23:26" idx="2">
    <p:pos x="0" y="0"/>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6" name="PlaceHolder 1"/>
          <p:cNvSpPr>
            <a:spLocks noGrp="1"/>
          </p:cNvSpPr>
          <p:nvPr>
            <p:ph type="body"/>
          </p:nvPr>
        </p:nvSpPr>
        <p:spPr>
          <a:xfrm>
            <a:off x="756000" y="5078520"/>
            <a:ext cx="6047640" cy="4811040"/>
          </a:xfrm>
          <a:prstGeom prst="rect">
            <a:avLst/>
          </a:prstGeom>
        </p:spPr>
        <p:txBody>
          <a:bodyPr lIns="0" tIns="0" rIns="0" bIns="0"/>
          <a:lstStyle/>
          <a:p>
            <a:r>
              <a:rPr lang="en-US" sz="2000" b="0" strike="noStrike" spc="-1">
                <a:solidFill>
                  <a:srgbClr val="000000"/>
                </a:solidFill>
                <a:uFill>
                  <a:solidFill>
                    <a:srgbClr val="FFFFFF"/>
                  </a:solidFill>
                </a:uFill>
                <a:latin typeface="Arial"/>
              </a:rPr>
              <a:t>Click to edit the notes format</a:t>
            </a:r>
          </a:p>
        </p:txBody>
      </p:sp>
      <p:sp>
        <p:nvSpPr>
          <p:cNvPr id="77" name="PlaceHolder 2"/>
          <p:cNvSpPr>
            <a:spLocks noGrp="1"/>
          </p:cNvSpPr>
          <p:nvPr>
            <p:ph type="hdr"/>
          </p:nvPr>
        </p:nvSpPr>
        <p:spPr>
          <a:xfrm>
            <a:off x="0" y="0"/>
            <a:ext cx="3280680" cy="534240"/>
          </a:xfrm>
          <a:prstGeom prst="rect">
            <a:avLst/>
          </a:prstGeom>
        </p:spPr>
        <p:txBody>
          <a:bodyPr lIns="0" tIns="0" rIns="0" bIns="0"/>
          <a:lstStyle/>
          <a:p>
            <a:r>
              <a:rPr lang="en-US" sz="1400" b="0" strike="noStrike" spc="-1">
                <a:solidFill>
                  <a:srgbClr val="000000"/>
                </a:solidFill>
                <a:uFill>
                  <a:solidFill>
                    <a:srgbClr val="FFFFFF"/>
                  </a:solidFill>
                </a:uFill>
                <a:latin typeface="Times New Roman"/>
              </a:rPr>
              <a:t>&lt;header&gt;</a:t>
            </a:r>
          </a:p>
        </p:txBody>
      </p:sp>
      <p:sp>
        <p:nvSpPr>
          <p:cNvPr id="78" name="PlaceHolder 3"/>
          <p:cNvSpPr>
            <a:spLocks noGrp="1"/>
          </p:cNvSpPr>
          <p:nvPr>
            <p:ph type="dt"/>
          </p:nvPr>
        </p:nvSpPr>
        <p:spPr>
          <a:xfrm>
            <a:off x="4278960" y="0"/>
            <a:ext cx="3280680" cy="534240"/>
          </a:xfrm>
          <a:prstGeom prst="rect">
            <a:avLst/>
          </a:prstGeom>
        </p:spPr>
        <p:txBody>
          <a:bodyPr lIns="0" tIns="0" rIns="0" bIns="0"/>
          <a:lstStyle/>
          <a:p>
            <a:pPr algn="r"/>
            <a:r>
              <a:rPr lang="en-US" sz="1400" b="0" strike="noStrike" spc="-1">
                <a:solidFill>
                  <a:srgbClr val="000000"/>
                </a:solidFill>
                <a:uFill>
                  <a:solidFill>
                    <a:srgbClr val="FFFFFF"/>
                  </a:solidFill>
                </a:uFill>
                <a:latin typeface="Times New Roman"/>
              </a:rPr>
              <a:t>&lt;date/time&gt;</a:t>
            </a:r>
          </a:p>
        </p:txBody>
      </p:sp>
      <p:sp>
        <p:nvSpPr>
          <p:cNvPr id="79" name="PlaceHolder 4"/>
          <p:cNvSpPr>
            <a:spLocks noGrp="1"/>
          </p:cNvSpPr>
          <p:nvPr>
            <p:ph type="ftr"/>
          </p:nvPr>
        </p:nvSpPr>
        <p:spPr>
          <a:xfrm>
            <a:off x="0" y="10157400"/>
            <a:ext cx="3280680" cy="534240"/>
          </a:xfrm>
          <a:prstGeom prst="rect">
            <a:avLst/>
          </a:prstGeom>
        </p:spPr>
        <p:txBody>
          <a:bodyPr lIns="0" tIns="0" rIns="0" bIns="0" anchor="b"/>
          <a:lstStyle/>
          <a:p>
            <a:r>
              <a:rPr lang="en-US" sz="1400" b="0" strike="noStrike" spc="-1">
                <a:solidFill>
                  <a:srgbClr val="000000"/>
                </a:solidFill>
                <a:uFill>
                  <a:solidFill>
                    <a:srgbClr val="FFFFFF"/>
                  </a:solidFill>
                </a:uFill>
                <a:latin typeface="Times New Roman"/>
              </a:rPr>
              <a:t>&lt;footer&gt;</a:t>
            </a:r>
          </a:p>
        </p:txBody>
      </p:sp>
      <p:sp>
        <p:nvSpPr>
          <p:cNvPr id="80" name="PlaceHolder 5"/>
          <p:cNvSpPr>
            <a:spLocks noGrp="1"/>
          </p:cNvSpPr>
          <p:nvPr>
            <p:ph type="sldNum"/>
          </p:nvPr>
        </p:nvSpPr>
        <p:spPr>
          <a:xfrm>
            <a:off x="4278960" y="10157400"/>
            <a:ext cx="3280680" cy="534240"/>
          </a:xfrm>
          <a:prstGeom prst="rect">
            <a:avLst/>
          </a:prstGeom>
        </p:spPr>
        <p:txBody>
          <a:bodyPr lIns="0" tIns="0" rIns="0" bIns="0" anchor="b"/>
          <a:lstStyle/>
          <a:p>
            <a:pPr algn="r"/>
            <a:fld id="{06F47D70-E286-4536-8919-1720066BE2A9}" type="slidenum">
              <a:rPr lang="en-US" sz="1400" b="0" strike="noStrike" spc="-1">
                <a:solidFill>
                  <a:srgbClr val="000000"/>
                </a:solidFill>
                <a:uFill>
                  <a:solidFill>
                    <a:srgbClr val="FFFFFF"/>
                  </a:solidFill>
                </a:uFill>
                <a:latin typeface="Times New Roman"/>
              </a:rPr>
              <a:t>‹#›</a:t>
            </a:fld>
            <a:endParaRPr lang="en-US"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CustomShape 1"/>
          <p:cNvSpPr/>
          <p:nvPr/>
        </p:nvSpPr>
        <p:spPr>
          <a:xfrm>
            <a:off x="914400" y="4343400"/>
            <a:ext cx="5028480" cy="4114080"/>
          </a:xfrm>
          <a:custGeom>
            <a:avLst/>
            <a:gdLst/>
            <a:ahLst/>
            <a:cxnLst/>
            <a:rect l="l" t="t" r="r" b="b"/>
            <a:pathLst>
              <a:path w="21600" h="21600">
                <a:moveTo>
                  <a:pt x="0" y="0"/>
                </a:moveTo>
                <a:lnTo>
                  <a:pt x="21600" y="0"/>
                </a:lnTo>
                <a:lnTo>
                  <a:pt x="21600" y="21600"/>
                </a:lnTo>
                <a:lnTo>
                  <a:pt x="0" y="21600"/>
                </a:lnTo>
                <a:lnTo>
                  <a:pt x="0" y="0"/>
                </a:lnTo>
                <a:close/>
              </a:path>
            </a:pathLst>
          </a:cu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CustomShape 1"/>
          <p:cNvSpPr/>
          <p:nvPr/>
        </p:nvSpPr>
        <p:spPr>
          <a:xfrm>
            <a:off x="914400" y="4343400"/>
            <a:ext cx="5028480" cy="41140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CustomShape 1"/>
          <p:cNvSpPr/>
          <p:nvPr/>
        </p:nvSpPr>
        <p:spPr>
          <a:xfrm>
            <a:off x="914400" y="4343400"/>
            <a:ext cx="5028480" cy="41140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CustomShape 1"/>
          <p:cNvSpPr/>
          <p:nvPr/>
        </p:nvSpPr>
        <p:spPr>
          <a:xfrm>
            <a:off x="914400" y="4343400"/>
            <a:ext cx="5028480" cy="41140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914400" y="4343400"/>
            <a:ext cx="5028480" cy="41140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CustomShape 1"/>
          <p:cNvSpPr/>
          <p:nvPr/>
        </p:nvSpPr>
        <p:spPr>
          <a:xfrm>
            <a:off x="914400" y="4343400"/>
            <a:ext cx="5028480" cy="41140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CustomShape 1"/>
          <p:cNvSpPr/>
          <p:nvPr/>
        </p:nvSpPr>
        <p:spPr>
          <a:xfrm>
            <a:off x="914400" y="4343400"/>
            <a:ext cx="5028480" cy="41140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CustomShape 1"/>
          <p:cNvSpPr/>
          <p:nvPr/>
        </p:nvSpPr>
        <p:spPr>
          <a:xfrm>
            <a:off x="914400" y="4343400"/>
            <a:ext cx="5028480" cy="41140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CustomShape 1"/>
          <p:cNvSpPr/>
          <p:nvPr/>
        </p:nvSpPr>
        <p:spPr>
          <a:xfrm>
            <a:off x="914400" y="4343400"/>
            <a:ext cx="5028480" cy="41140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ustomShape 1"/>
          <p:cNvSpPr/>
          <p:nvPr/>
        </p:nvSpPr>
        <p:spPr>
          <a:xfrm>
            <a:off x="914400" y="4343400"/>
            <a:ext cx="5027040" cy="41126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CustomShape 1"/>
          <p:cNvSpPr/>
          <p:nvPr/>
        </p:nvSpPr>
        <p:spPr>
          <a:xfrm>
            <a:off x="914400" y="4343400"/>
            <a:ext cx="5028480" cy="41140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CustomShape 1"/>
          <p:cNvSpPr/>
          <p:nvPr/>
        </p:nvSpPr>
        <p:spPr>
          <a:xfrm>
            <a:off x="914400" y="4343400"/>
            <a:ext cx="5028480" cy="41140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ustomShape 1"/>
          <p:cNvSpPr/>
          <p:nvPr/>
        </p:nvSpPr>
        <p:spPr>
          <a:xfrm>
            <a:off x="914400" y="4343400"/>
            <a:ext cx="5028480" cy="41140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CustomShape 1"/>
          <p:cNvSpPr/>
          <p:nvPr/>
        </p:nvSpPr>
        <p:spPr>
          <a:xfrm>
            <a:off x="914400" y="4343400"/>
            <a:ext cx="5028480" cy="41140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CustomShape 1"/>
          <p:cNvSpPr/>
          <p:nvPr/>
        </p:nvSpPr>
        <p:spPr>
          <a:xfrm>
            <a:off x="914400" y="4343400"/>
            <a:ext cx="5028480" cy="41140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6" name="PlaceHolder 2"/>
          <p:cNvSpPr>
            <a:spLocks noGrp="1"/>
          </p:cNvSpPr>
          <p:nvPr>
            <p:ph type="body"/>
          </p:nvPr>
        </p:nvSpPr>
        <p:spPr>
          <a:xfrm>
            <a:off x="457200" y="160452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7" name="PlaceHolder 3"/>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9"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0"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1"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2" name="PlaceHolder 5"/>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4"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5" name="PlaceHolder 3"/>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pic>
        <p:nvPicPr>
          <p:cNvPr id="36" name="Picture 35"/>
          <p:cNvPicPr/>
          <p:nvPr/>
        </p:nvPicPr>
        <p:blipFill>
          <a:blip r:embed="rId2"/>
          <a:stretch/>
        </p:blipFill>
        <p:spPr>
          <a:xfrm>
            <a:off x="2079000" y="1604520"/>
            <a:ext cx="4984920" cy="3977280"/>
          </a:xfrm>
          <a:prstGeom prst="rect">
            <a:avLst/>
          </a:prstGeom>
          <a:ln>
            <a:noFill/>
          </a:ln>
        </p:spPr>
      </p:pic>
      <p:pic>
        <p:nvPicPr>
          <p:cNvPr id="37" name="Picture 36"/>
          <p:cNvPicPr/>
          <p:nvPr/>
        </p:nvPicPr>
        <p:blipFill>
          <a:blip r:embed="rId2"/>
          <a:stretch/>
        </p:blipFill>
        <p:spPr>
          <a:xfrm>
            <a:off x="2079000" y="1604520"/>
            <a:ext cx="4984920" cy="39772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3"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5"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7"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48" name="PlaceHolder 3"/>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2"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3" name="PlaceHolder 3"/>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4" name="PlaceHolder 4"/>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6"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7"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8"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0"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1"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2" name="PlaceHolder 4"/>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4" name="PlaceHolder 2"/>
          <p:cNvSpPr>
            <a:spLocks noGrp="1"/>
          </p:cNvSpPr>
          <p:nvPr>
            <p:ph type="body"/>
          </p:nvPr>
        </p:nvSpPr>
        <p:spPr>
          <a:xfrm>
            <a:off x="457200" y="160452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5" name="PlaceHolder 3"/>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7"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8"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9"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0" name="PlaceHolder 5"/>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72"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3" name="PlaceHolder 3"/>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pic>
        <p:nvPicPr>
          <p:cNvPr id="74" name="Picture 73"/>
          <p:cNvPicPr/>
          <p:nvPr/>
        </p:nvPicPr>
        <p:blipFill>
          <a:blip r:embed="rId2"/>
          <a:stretch/>
        </p:blipFill>
        <p:spPr>
          <a:xfrm>
            <a:off x="2079000" y="1604520"/>
            <a:ext cx="4984920" cy="3977280"/>
          </a:xfrm>
          <a:prstGeom prst="rect">
            <a:avLst/>
          </a:prstGeom>
          <a:ln>
            <a:noFill/>
          </a:ln>
        </p:spPr>
      </p:pic>
      <p:pic>
        <p:nvPicPr>
          <p:cNvPr id="75" name="Picture 74"/>
          <p:cNvPicPr/>
          <p:nvPr/>
        </p:nvPicPr>
        <p:blipFill>
          <a:blip r:embed="rId2"/>
          <a:stretch/>
        </p:blipFill>
        <p:spPr>
          <a:xfrm>
            <a:off x="2079000" y="1604520"/>
            <a:ext cx="4984920" cy="3977280"/>
          </a:xfrm>
          <a:prstGeom prst="rect">
            <a:avLst/>
          </a:prstGeom>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7"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9"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0" name="PlaceHolder 3"/>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4"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5" name="PlaceHolder 3"/>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6" name="PlaceHolder 4"/>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8"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9"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0"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2"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3"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4" name="PlaceHolder 4"/>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CustomShape 1"/>
          <p:cNvSpPr/>
          <p:nvPr/>
        </p:nvSpPr>
        <p:spPr>
          <a:xfrm>
            <a:off x="0" y="6359400"/>
            <a:ext cx="9138600" cy="493200"/>
          </a:xfrm>
          <a:prstGeom prst="rect">
            <a:avLst/>
          </a:prstGeom>
          <a:solidFill>
            <a:srgbClr val="822433"/>
          </a:solidFill>
          <a:ln>
            <a:noFill/>
          </a:ln>
        </p:spPr>
        <p:style>
          <a:lnRef idx="0">
            <a:scrgbClr r="0" g="0" b="0"/>
          </a:lnRef>
          <a:fillRef idx="0">
            <a:scrgbClr r="0" g="0" b="0"/>
          </a:fillRef>
          <a:effectRef idx="0">
            <a:scrgbClr r="0" g="0" b="0"/>
          </a:effectRef>
          <a:fontRef idx="minor"/>
        </p:style>
      </p:sp>
      <p:sp>
        <p:nvSpPr>
          <p:cNvPr id="5" name="CustomShape 2"/>
          <p:cNvSpPr/>
          <p:nvPr/>
        </p:nvSpPr>
        <p:spPr>
          <a:xfrm>
            <a:off x="1219320" y="6146640"/>
            <a:ext cx="7919280" cy="705960"/>
          </a:xfrm>
          <a:prstGeom prst="rect">
            <a:avLst/>
          </a:prstGeom>
          <a:solidFill>
            <a:srgbClr val="822433"/>
          </a:solidFill>
          <a:ln>
            <a:noFill/>
          </a:ln>
        </p:spPr>
        <p:style>
          <a:lnRef idx="0">
            <a:scrgbClr r="0" g="0" b="0"/>
          </a:lnRef>
          <a:fillRef idx="0">
            <a:scrgbClr r="0" g="0" b="0"/>
          </a:fillRef>
          <a:effectRef idx="0">
            <a:scrgbClr r="0" g="0" b="0"/>
          </a:effectRef>
          <a:fontRef idx="minor"/>
        </p:style>
      </p:sp>
      <p:sp>
        <p:nvSpPr>
          <p:cNvPr id="2" name="PlaceHolder 3"/>
          <p:cNvSpPr>
            <a:spLocks noGrp="1"/>
          </p:cNvSpPr>
          <p:nvPr>
            <p:ph type="title"/>
          </p:nvPr>
        </p:nvSpPr>
        <p:spPr>
          <a:xfrm>
            <a:off x="1116000" y="346680"/>
            <a:ext cx="7554240" cy="62496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 name="PlaceHolder 4"/>
          <p:cNvSpPr>
            <a:spLocks noGrp="1"/>
          </p:cNvSpPr>
          <p:nvPr>
            <p:ph type="body"/>
          </p:nvPr>
        </p:nvSpPr>
        <p:spPr>
          <a:xfrm>
            <a:off x="1116000" y="1752120"/>
            <a:ext cx="7554240" cy="4109400"/>
          </a:xfrm>
          <a:prstGeom prst="rect">
            <a:avLst/>
          </a:prstGeom>
        </p:spPr>
        <p:txBody>
          <a:bodyPr lIns="0" tIns="0" rIns="0" bIns="0"/>
          <a:lstStyle/>
          <a:p>
            <a:pPr marL="432000" indent="-324000">
              <a:buClr>
                <a:srgbClr val="000000"/>
              </a:buClr>
              <a:buSzPct val="45000"/>
              <a:buFont typeface="Wingdings" charset="2"/>
              <a:buChar char=""/>
            </a:pPr>
            <a:r>
              <a:rPr lang="en-US" sz="18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1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18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18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18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18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18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CustomShape 1"/>
          <p:cNvSpPr/>
          <p:nvPr/>
        </p:nvSpPr>
        <p:spPr>
          <a:xfrm>
            <a:off x="0" y="6359400"/>
            <a:ext cx="9138600" cy="493200"/>
          </a:xfrm>
          <a:prstGeom prst="rect">
            <a:avLst/>
          </a:prstGeom>
          <a:solidFill>
            <a:srgbClr val="822433"/>
          </a:solidFill>
          <a:ln>
            <a:noFill/>
          </a:ln>
        </p:spPr>
        <p:style>
          <a:lnRef idx="0">
            <a:scrgbClr r="0" g="0" b="0"/>
          </a:lnRef>
          <a:fillRef idx="0">
            <a:scrgbClr r="0" g="0" b="0"/>
          </a:fillRef>
          <a:effectRef idx="0">
            <a:scrgbClr r="0" g="0" b="0"/>
          </a:effectRef>
          <a:fontRef idx="minor"/>
        </p:style>
      </p:sp>
      <p:sp>
        <p:nvSpPr>
          <p:cNvPr id="39" name="CustomShape 2"/>
          <p:cNvSpPr/>
          <p:nvPr/>
        </p:nvSpPr>
        <p:spPr>
          <a:xfrm>
            <a:off x="1219320" y="6146640"/>
            <a:ext cx="7919280" cy="705960"/>
          </a:xfrm>
          <a:prstGeom prst="rect">
            <a:avLst/>
          </a:prstGeom>
          <a:solidFill>
            <a:srgbClr val="822433"/>
          </a:solidFill>
          <a:ln>
            <a:noFill/>
          </a:ln>
        </p:spPr>
        <p:style>
          <a:lnRef idx="0">
            <a:scrgbClr r="0" g="0" b="0"/>
          </a:lnRef>
          <a:fillRef idx="0">
            <a:scrgbClr r="0" g="0" b="0"/>
          </a:fillRef>
          <a:effectRef idx="0">
            <a:scrgbClr r="0" g="0" b="0"/>
          </a:effectRef>
          <a:fontRef idx="minor"/>
        </p:style>
      </p:sp>
      <p:sp>
        <p:nvSpPr>
          <p:cNvPr id="40" name="PlaceHolder 3"/>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solidFill>
                  <a:srgbClr val="000000"/>
                </a:solidFill>
                <a:uFill>
                  <a:solidFill>
                    <a:srgbClr val="FFFFFF"/>
                  </a:solidFill>
                </a:uFill>
                <a:latin typeface="Arial"/>
              </a:rPr>
              <a:t>Click to edit the title text format</a:t>
            </a:r>
          </a:p>
        </p:txBody>
      </p:sp>
      <p:sp>
        <p:nvSpPr>
          <p:cNvPr id="41" name="PlaceHolder 4"/>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 Id="rId4" Type="http://schemas.openxmlformats.org/officeDocument/2006/relationships/comments" Target="../comments/commen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1.png"/><Relationship Id="rId7" Type="http://schemas.openxmlformats.org/officeDocument/2006/relationships/hyperlink" Target="https://www.youtube.com/watch?v=HlRJZYNNndI" TargetMode="External"/><Relationship Id="rId2" Type="http://schemas.openxmlformats.org/officeDocument/2006/relationships/image" Target="../media/image10.png"/><Relationship Id="rId1" Type="http://schemas.openxmlformats.org/officeDocument/2006/relationships/slideLayout" Target="../slideLayouts/slideLayout13.xml"/><Relationship Id="rId6" Type="http://schemas.openxmlformats.org/officeDocument/2006/relationships/hyperlink" Target="https://www.youtube.com/watch?v=jMmBaltZ3LY" TargetMode="External"/><Relationship Id="rId11" Type="http://schemas.openxmlformats.org/officeDocument/2006/relationships/comments" Target="../comments/comment1.xml"/><Relationship Id="rId5" Type="http://schemas.openxmlformats.org/officeDocument/2006/relationships/hyperlink" Target="https://vimeo.com/125286769" TargetMode="External"/><Relationship Id="rId10"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hyperlink" Target="https://www.youtube.com/watch?v=4a-W3Od5-t8"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 name="CustomShape 1"/>
          <p:cNvSpPr/>
          <p:nvPr/>
        </p:nvSpPr>
        <p:spPr>
          <a:xfrm>
            <a:off x="0" y="0"/>
            <a:ext cx="9143280" cy="3428280"/>
          </a:xfrm>
          <a:prstGeom prst="rect">
            <a:avLst/>
          </a:prstGeom>
          <a:solidFill>
            <a:srgbClr val="006778"/>
          </a:solidFill>
          <a:ln>
            <a:noFill/>
          </a:ln>
        </p:spPr>
        <p:style>
          <a:lnRef idx="0">
            <a:scrgbClr r="0" g="0" b="0"/>
          </a:lnRef>
          <a:fillRef idx="0">
            <a:scrgbClr r="0" g="0" b="0"/>
          </a:fillRef>
          <a:effectRef idx="0">
            <a:scrgbClr r="0" g="0" b="0"/>
          </a:effectRef>
          <a:fontRef idx="minor"/>
        </p:style>
      </p:sp>
      <p:sp>
        <p:nvSpPr>
          <p:cNvPr id="82" name="CustomShape 2"/>
          <p:cNvSpPr/>
          <p:nvPr/>
        </p:nvSpPr>
        <p:spPr>
          <a:xfrm>
            <a:off x="2341440" y="1300320"/>
            <a:ext cx="6436800" cy="15804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US" sz="1500" b="0" strike="noStrike" spc="-1">
                <a:solidFill>
                  <a:srgbClr val="FFFFFF"/>
                </a:solidFill>
                <a:uFill>
                  <a:solidFill>
                    <a:srgbClr val="FFFFFF"/>
                  </a:solidFill>
                </a:uFill>
                <a:latin typeface="Arial"/>
                <a:ea typeface="DejaVu Sans"/>
              </a:rPr>
              <a:t>Presented by: Cecilia Aponte (1822225)</a:t>
            </a:r>
            <a:endParaRPr lang="en-US" sz="1800" b="0" strike="noStrike" spc="-1">
              <a:solidFill>
                <a:srgbClr val="000000"/>
              </a:solidFill>
              <a:uFill>
                <a:solidFill>
                  <a:srgbClr val="FFFFFF"/>
                </a:solidFill>
              </a:uFill>
              <a:latin typeface="Arial"/>
            </a:endParaRPr>
          </a:p>
          <a:p>
            <a:pPr>
              <a:lnSpc>
                <a:spcPct val="100000"/>
              </a:lnSpc>
            </a:pPr>
            <a:r>
              <a:rPr lang="en-US" sz="1500" b="0" strike="noStrike" spc="-1">
                <a:solidFill>
                  <a:srgbClr val="FFFFFF"/>
                </a:solidFill>
                <a:uFill>
                  <a:solidFill>
                    <a:srgbClr val="FFFFFF"/>
                  </a:solidFill>
                </a:uFill>
                <a:latin typeface="Arial"/>
                <a:ea typeface="DejaVu Sans"/>
              </a:rPr>
              <a:t> </a:t>
            </a:r>
            <a:endParaRPr lang="en-US" sz="1800" b="0" strike="noStrike" spc="-1">
              <a:solidFill>
                <a:srgbClr val="000000"/>
              </a:solidFill>
              <a:uFill>
                <a:solidFill>
                  <a:srgbClr val="FFFFFF"/>
                </a:solidFill>
              </a:uFill>
              <a:latin typeface="Arial"/>
            </a:endParaRPr>
          </a:p>
          <a:p>
            <a:pPr>
              <a:lnSpc>
                <a:spcPct val="100000"/>
              </a:lnSpc>
            </a:pPr>
            <a:r>
              <a:rPr lang="en-US" sz="1500" b="0" strike="noStrike" spc="-1">
                <a:solidFill>
                  <a:srgbClr val="FFFFFF"/>
                </a:solidFill>
                <a:uFill>
                  <a:solidFill>
                    <a:srgbClr val="FFFFFF"/>
                  </a:solidFill>
                </a:uFill>
                <a:latin typeface="Arial"/>
                <a:ea typeface="DejaVu Sans"/>
              </a:rPr>
              <a:t> </a:t>
            </a:r>
            <a:endParaRPr lang="en-US" sz="1800" b="0" strike="noStrike" spc="-1">
              <a:solidFill>
                <a:srgbClr val="000000"/>
              </a:solidFill>
              <a:uFill>
                <a:solidFill>
                  <a:srgbClr val="FFFFFF"/>
                </a:solidFill>
              </a:uFill>
              <a:latin typeface="Arial"/>
            </a:endParaRPr>
          </a:p>
          <a:p>
            <a:pPr>
              <a:lnSpc>
                <a:spcPct val="100000"/>
              </a:lnSpc>
            </a:pPr>
            <a:r>
              <a:rPr lang="en-US" sz="1300" b="0" strike="noStrike" spc="-1">
                <a:solidFill>
                  <a:srgbClr val="FFFFFF"/>
                </a:solidFill>
                <a:uFill>
                  <a:solidFill>
                    <a:srgbClr val="FFFFFF"/>
                  </a:solidFill>
                </a:uFill>
                <a:latin typeface="Arial"/>
                <a:ea typeface="DejaVu Sans"/>
              </a:rPr>
              <a:t>Paper: ‘Baxter’s Homunculus: Virtual Reality Spaces for Teleoperation in Manufacturing’</a:t>
            </a:r>
            <a:endParaRPr lang="en-US" sz="1800" b="0" strike="noStrike" spc="-1">
              <a:solidFill>
                <a:srgbClr val="000000"/>
              </a:solidFill>
              <a:uFill>
                <a:solidFill>
                  <a:srgbClr val="FFFFFF"/>
                </a:solidFill>
              </a:uFill>
              <a:latin typeface="Arial"/>
            </a:endParaRPr>
          </a:p>
          <a:p>
            <a:pPr>
              <a:lnSpc>
                <a:spcPct val="100000"/>
              </a:lnSpc>
            </a:pPr>
            <a:r>
              <a:rPr lang="en-US" sz="1300" b="0" strike="noStrike" spc="-1">
                <a:solidFill>
                  <a:srgbClr val="FFFFFF"/>
                </a:solidFill>
                <a:uFill>
                  <a:solidFill>
                    <a:srgbClr val="FFFFFF"/>
                  </a:solidFill>
                </a:uFill>
                <a:latin typeface="Arial"/>
                <a:ea typeface="DejaVu Sans"/>
              </a:rPr>
              <a:t>Authors: Jeffrey I. Lipton, Aidan J. Fay, and Daniela Rus</a:t>
            </a:r>
            <a:endParaRPr lang="en-US" sz="1800" b="0" strike="noStrike" spc="-1">
              <a:solidFill>
                <a:srgbClr val="000000"/>
              </a:solidFill>
              <a:uFill>
                <a:solidFill>
                  <a:srgbClr val="FFFFFF"/>
                </a:solidFill>
              </a:uFill>
              <a:latin typeface="Arial"/>
            </a:endParaRPr>
          </a:p>
        </p:txBody>
      </p:sp>
      <p:sp>
        <p:nvSpPr>
          <p:cNvPr id="83" name="CustomShape 3"/>
          <p:cNvSpPr/>
          <p:nvPr/>
        </p:nvSpPr>
        <p:spPr>
          <a:xfrm>
            <a:off x="2247840" y="409320"/>
            <a:ext cx="6095520" cy="8247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lstStyle/>
          <a:p>
            <a:pPr>
              <a:lnSpc>
                <a:spcPct val="100000"/>
              </a:lnSpc>
            </a:pPr>
            <a:r>
              <a:rPr lang="en-US" sz="2400" b="1" strike="noStrike" spc="-1">
                <a:solidFill>
                  <a:srgbClr val="FFFFFF"/>
                </a:solidFill>
                <a:uFill>
                  <a:solidFill>
                    <a:srgbClr val="FFFFFF"/>
                  </a:solidFill>
                </a:uFill>
                <a:latin typeface="Arial"/>
                <a:ea typeface="DejaVu Sans"/>
              </a:rPr>
              <a:t>Virtual Reality for Teleoperation in Manufacturing</a:t>
            </a:r>
            <a:endParaRPr lang="en-US" sz="1800" b="0" strike="noStrike" spc="-1">
              <a:solidFill>
                <a:srgbClr val="000000"/>
              </a:solidFill>
              <a:uFill>
                <a:solidFill>
                  <a:srgbClr val="FFFFFF"/>
                </a:solidFill>
              </a:uFill>
              <a:latin typeface="Arial"/>
            </a:endParaRPr>
          </a:p>
        </p:txBody>
      </p:sp>
      <p:pic>
        <p:nvPicPr>
          <p:cNvPr id="84" name="Picture 83"/>
          <p:cNvPicPr/>
          <p:nvPr/>
        </p:nvPicPr>
        <p:blipFill>
          <a:blip r:embed="rId3"/>
          <a:stretch/>
        </p:blipFill>
        <p:spPr>
          <a:xfrm>
            <a:off x="0" y="3425760"/>
            <a:ext cx="9138600" cy="3426840"/>
          </a:xfrm>
          <a:prstGeom prst="rect">
            <a:avLst/>
          </a:prstGeom>
          <a:ln>
            <a:noFill/>
          </a:ln>
        </p:spPr>
      </p:pic>
      <p:pic>
        <p:nvPicPr>
          <p:cNvPr id="85" name="Picture 84"/>
          <p:cNvPicPr/>
          <p:nvPr/>
        </p:nvPicPr>
        <p:blipFill>
          <a:blip r:embed="rId4"/>
          <a:stretch/>
        </p:blipFill>
        <p:spPr>
          <a:xfrm>
            <a:off x="0" y="3429000"/>
            <a:ext cx="9140040" cy="1140840"/>
          </a:xfrm>
          <a:prstGeom prst="rect">
            <a:avLst/>
          </a:prstGeom>
          <a:ln>
            <a:noFill/>
          </a:ln>
        </p:spPr>
      </p:pic>
      <p:pic>
        <p:nvPicPr>
          <p:cNvPr id="86" name="Picture 85"/>
          <p:cNvPicPr/>
          <p:nvPr/>
        </p:nvPicPr>
        <p:blipFill>
          <a:blip r:embed="rId5"/>
          <a:stretch/>
        </p:blipFill>
        <p:spPr>
          <a:xfrm>
            <a:off x="2089080" y="2759040"/>
            <a:ext cx="7049520" cy="66456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5" name="CustomShape 1"/>
          <p:cNvSpPr/>
          <p:nvPr/>
        </p:nvSpPr>
        <p:spPr>
          <a:xfrm>
            <a:off x="1115640" y="409680"/>
            <a:ext cx="7558920" cy="5040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lstStyle/>
          <a:p>
            <a:pPr>
              <a:lnSpc>
                <a:spcPct val="100000"/>
              </a:lnSpc>
            </a:pPr>
            <a:r>
              <a:rPr lang="en-US" sz="2400" b="1" strike="noStrike" spc="-1">
                <a:solidFill>
                  <a:srgbClr val="822433"/>
                </a:solidFill>
                <a:uFill>
                  <a:solidFill>
                    <a:srgbClr val="FFFFFF"/>
                  </a:solidFill>
                </a:uFill>
                <a:latin typeface="Arial"/>
                <a:ea typeface="DejaVu Sans"/>
              </a:rPr>
              <a:t>Note: Controlling for Delays</a:t>
            </a:r>
            <a:endParaRPr lang="en-US" sz="1800" b="0" strike="noStrike" spc="-1">
              <a:solidFill>
                <a:srgbClr val="000000"/>
              </a:solidFill>
              <a:uFill>
                <a:solidFill>
                  <a:srgbClr val="FFFFFF"/>
                </a:solidFill>
              </a:uFill>
              <a:latin typeface="Arial"/>
            </a:endParaRPr>
          </a:p>
        </p:txBody>
      </p:sp>
      <p:sp>
        <p:nvSpPr>
          <p:cNvPr id="136" name="CustomShape 2"/>
          <p:cNvSpPr/>
          <p:nvPr/>
        </p:nvSpPr>
        <p:spPr>
          <a:xfrm>
            <a:off x="1115640" y="1279440"/>
            <a:ext cx="7558920" cy="51206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lstStyle/>
          <a:p>
            <a:pPr marL="338040" indent="-337320">
              <a:lnSpc>
                <a:spcPct val="100000"/>
              </a:lnSpc>
              <a:buClr>
                <a:srgbClr val="822433"/>
              </a:buClr>
              <a:buFont typeface="Arial"/>
              <a:buChar char="•"/>
            </a:pPr>
            <a:r>
              <a:rPr lang="en-US" sz="2400" b="0" strike="noStrike" spc="-1" dirty="0">
                <a:solidFill>
                  <a:srgbClr val="000000"/>
                </a:solidFill>
                <a:uFill>
                  <a:solidFill>
                    <a:srgbClr val="FFFFFF"/>
                  </a:solidFill>
                </a:uFill>
                <a:latin typeface="Arial"/>
                <a:ea typeface="DejaVu Sans"/>
              </a:rPr>
              <a:t>Delays are common when communicating data between objects, one solution for delay in rendering is the Asynchronous </a:t>
            </a:r>
            <a:r>
              <a:rPr lang="en-US" sz="2400" b="0" strike="noStrike" spc="-1" dirty="0" err="1">
                <a:solidFill>
                  <a:srgbClr val="000000"/>
                </a:solidFill>
                <a:uFill>
                  <a:solidFill>
                    <a:srgbClr val="FFFFFF"/>
                  </a:solidFill>
                </a:uFill>
                <a:latin typeface="Arial"/>
                <a:ea typeface="DejaVu Sans"/>
              </a:rPr>
              <a:t>Timewarp</a:t>
            </a:r>
            <a:r>
              <a:rPr lang="en-US" sz="2400" b="0" strike="noStrike" spc="-1" dirty="0">
                <a:solidFill>
                  <a:srgbClr val="000000"/>
                </a:solidFill>
                <a:uFill>
                  <a:solidFill>
                    <a:srgbClr val="FFFFFF"/>
                  </a:solidFill>
                </a:uFill>
                <a:latin typeface="Arial"/>
                <a:ea typeface="DejaVu Sans"/>
              </a:rPr>
              <a:t> created by Oculus</a:t>
            </a:r>
            <a:endParaRPr lang="en-US" sz="1800" b="0" strike="noStrike" spc="-1" dirty="0">
              <a:solidFill>
                <a:srgbClr val="000000"/>
              </a:solidFill>
              <a:uFill>
                <a:solidFill>
                  <a:srgbClr val="FFFFFF"/>
                </a:solidFill>
              </a:uFill>
              <a:latin typeface="Arial"/>
            </a:endParaRPr>
          </a:p>
          <a:p>
            <a:pPr marL="738000" lvl="1" indent="-280080">
              <a:lnSpc>
                <a:spcPct val="100000"/>
              </a:lnSpc>
              <a:buClr>
                <a:srgbClr val="000000"/>
              </a:buClr>
              <a:buFont typeface="Arial"/>
              <a:buChar char="–"/>
            </a:pPr>
            <a:r>
              <a:rPr lang="en-US" sz="2000" b="0" strike="noStrike" spc="-1" dirty="0">
                <a:solidFill>
                  <a:srgbClr val="000000"/>
                </a:solidFill>
                <a:uFill>
                  <a:solidFill>
                    <a:srgbClr val="FFFFFF"/>
                  </a:solidFill>
                </a:uFill>
                <a:latin typeface="Arial"/>
                <a:ea typeface="DejaVu Sans"/>
              </a:rPr>
              <a:t>Technique to compensate for dropped frames </a:t>
            </a:r>
            <a:endParaRPr lang="en-US" sz="1800" b="0" strike="noStrike" spc="-1" dirty="0">
              <a:solidFill>
                <a:srgbClr val="000000"/>
              </a:solidFill>
              <a:uFill>
                <a:solidFill>
                  <a:srgbClr val="FFFFFF"/>
                </a:solidFill>
              </a:uFill>
              <a:latin typeface="Arial"/>
            </a:endParaRPr>
          </a:p>
          <a:p>
            <a:pPr marL="738000" lvl="1" indent="-280080">
              <a:lnSpc>
                <a:spcPct val="100000"/>
              </a:lnSpc>
              <a:buClr>
                <a:srgbClr val="000000"/>
              </a:buClr>
              <a:buFont typeface="Arial"/>
              <a:buChar char="–"/>
            </a:pPr>
            <a:r>
              <a:rPr lang="en-US" sz="2000" b="0" strike="noStrike" spc="-1" dirty="0">
                <a:solidFill>
                  <a:srgbClr val="000000"/>
                </a:solidFill>
                <a:uFill>
                  <a:solidFill>
                    <a:srgbClr val="FFFFFF"/>
                  </a:solidFill>
                </a:uFill>
                <a:latin typeface="Arial"/>
                <a:ea typeface="DejaVu Sans"/>
              </a:rPr>
              <a:t>Shifts the rendered image slightly before sending it to the display to adjust for changes in head movement that occurred after the scene was rendered and thereby reduce the perceived latency</a:t>
            </a:r>
            <a:endParaRPr lang="en-US" sz="1800" b="0" strike="noStrike" spc="-1" dirty="0">
              <a:solidFill>
                <a:srgbClr val="000000"/>
              </a:solidFill>
              <a:uFill>
                <a:solidFill>
                  <a:srgbClr val="FFFFFF"/>
                </a:solidFill>
              </a:uFill>
              <a:latin typeface="Arial"/>
            </a:endParaRPr>
          </a:p>
          <a:p>
            <a:pPr marL="738000" lvl="1" indent="-280080">
              <a:lnSpc>
                <a:spcPct val="100000"/>
              </a:lnSpc>
              <a:buClr>
                <a:srgbClr val="000000"/>
              </a:buClr>
              <a:buFont typeface="Arial"/>
              <a:buChar char="–"/>
            </a:pPr>
            <a:r>
              <a:rPr lang="en-US" sz="2000" b="0" strike="noStrike" spc="-1" dirty="0">
                <a:solidFill>
                  <a:srgbClr val="000000"/>
                </a:solidFill>
                <a:uFill>
                  <a:solidFill>
                    <a:srgbClr val="FFFFFF"/>
                  </a:solidFill>
                </a:uFill>
                <a:latin typeface="Arial"/>
                <a:ea typeface="DejaVu Sans"/>
              </a:rPr>
              <a:t>Does so by generating intermediate </a:t>
            </a:r>
            <a:endParaRPr lang="en-US" sz="1800" b="0" strike="noStrike" spc="-1" dirty="0">
              <a:solidFill>
                <a:srgbClr val="000000"/>
              </a:solidFill>
              <a:uFill>
                <a:solidFill>
                  <a:srgbClr val="FFFFFF"/>
                </a:solidFill>
              </a:uFill>
              <a:latin typeface="Arial"/>
            </a:endParaRPr>
          </a:p>
          <a:p>
            <a:pPr marL="457920" lvl="1">
              <a:lnSpc>
                <a:spcPct val="100000"/>
              </a:lnSpc>
              <a:buClr>
                <a:srgbClr val="000000"/>
              </a:buClr>
            </a:pPr>
            <a:r>
              <a:rPr lang="en-US" sz="2000" spc="-1" dirty="0">
                <a:solidFill>
                  <a:srgbClr val="000000"/>
                </a:solidFill>
                <a:uFill>
                  <a:solidFill>
                    <a:srgbClr val="FFFFFF"/>
                  </a:solidFill>
                </a:uFill>
                <a:latin typeface="Arial"/>
                <a:ea typeface="DejaVu Sans"/>
              </a:rPr>
              <a:t>	</a:t>
            </a:r>
            <a:r>
              <a:rPr lang="en-US" sz="2000" b="0" strike="noStrike" spc="-1" dirty="0">
                <a:solidFill>
                  <a:srgbClr val="000000"/>
                </a:solidFill>
                <a:uFill>
                  <a:solidFill>
                    <a:srgbClr val="FFFFFF"/>
                  </a:solidFill>
                </a:uFill>
                <a:latin typeface="Arial"/>
                <a:ea typeface="DejaVu Sans"/>
              </a:rPr>
              <a:t>frames in situations when a game </a:t>
            </a:r>
            <a:endParaRPr lang="en-US" sz="1800" b="0" strike="noStrike" spc="-1" dirty="0">
              <a:solidFill>
                <a:srgbClr val="000000"/>
              </a:solidFill>
              <a:uFill>
                <a:solidFill>
                  <a:srgbClr val="FFFFFF"/>
                </a:solidFill>
              </a:uFill>
              <a:latin typeface="Arial"/>
            </a:endParaRPr>
          </a:p>
          <a:p>
            <a:pPr marL="457920" lvl="1">
              <a:lnSpc>
                <a:spcPct val="100000"/>
              </a:lnSpc>
              <a:buClr>
                <a:srgbClr val="000000"/>
              </a:buClr>
            </a:pPr>
            <a:r>
              <a:rPr lang="en-US" sz="2000" b="0" strike="noStrike" spc="-1" dirty="0">
                <a:solidFill>
                  <a:srgbClr val="000000"/>
                </a:solidFill>
                <a:uFill>
                  <a:solidFill>
                    <a:srgbClr val="FFFFFF"/>
                  </a:solidFill>
                </a:uFill>
                <a:latin typeface="Arial"/>
                <a:ea typeface="DejaVu Sans"/>
              </a:rPr>
              <a:t>	can’t maintain frame rate</a:t>
            </a:r>
            <a:endParaRPr lang="en-US" sz="1800" b="0" strike="noStrike" spc="-1" dirty="0">
              <a:solidFill>
                <a:srgbClr val="000000"/>
              </a:solidFill>
              <a:uFill>
                <a:solidFill>
                  <a:srgbClr val="FFFFFF"/>
                </a:solidFill>
              </a:uFill>
              <a:latin typeface="Arial"/>
            </a:endParaRPr>
          </a:p>
        </p:txBody>
      </p:sp>
      <p:pic>
        <p:nvPicPr>
          <p:cNvPr id="137" name="Picture 136"/>
          <p:cNvPicPr/>
          <p:nvPr/>
        </p:nvPicPr>
        <p:blipFill>
          <a:blip r:embed="rId3"/>
          <a:stretch/>
        </p:blipFill>
        <p:spPr>
          <a:xfrm>
            <a:off x="6053040" y="4044960"/>
            <a:ext cx="2907720" cy="1805760"/>
          </a:xfrm>
          <a:prstGeom prst="rect">
            <a:avLst/>
          </a:prstGeom>
          <a:ln>
            <a:noFill/>
          </a:ln>
        </p:spPr>
      </p:pic>
      <p:sp>
        <p:nvSpPr>
          <p:cNvPr id="138" name="CustomShape 3"/>
          <p:cNvSpPr/>
          <p:nvPr/>
        </p:nvSpPr>
        <p:spPr>
          <a:xfrm>
            <a:off x="0" y="6359400"/>
            <a:ext cx="9138600" cy="493200"/>
          </a:xfrm>
          <a:prstGeom prst="rect">
            <a:avLst/>
          </a:prstGeom>
          <a:solidFill>
            <a:srgbClr val="822433"/>
          </a:solidFill>
          <a:ln>
            <a:noFill/>
          </a:ln>
        </p:spPr>
        <p:style>
          <a:lnRef idx="0">
            <a:scrgbClr r="0" g="0" b="0"/>
          </a:lnRef>
          <a:fillRef idx="0">
            <a:scrgbClr r="0" g="0" b="0"/>
          </a:fillRef>
          <a:effectRef idx="0">
            <a:scrgbClr r="0" g="0" b="0"/>
          </a:effectRef>
          <a:fontRef idx="minor"/>
        </p:style>
      </p:sp>
      <p:sp>
        <p:nvSpPr>
          <p:cNvPr id="139" name="CustomShape 4"/>
          <p:cNvSpPr/>
          <p:nvPr/>
        </p:nvSpPr>
        <p:spPr>
          <a:xfrm>
            <a:off x="1219320" y="6146640"/>
            <a:ext cx="7919280" cy="705960"/>
          </a:xfrm>
          <a:prstGeom prst="rect">
            <a:avLst/>
          </a:prstGeom>
          <a:solidFill>
            <a:srgbClr val="822433"/>
          </a:solidFill>
          <a:ln>
            <a:noFill/>
          </a:ln>
        </p:spPr>
        <p:style>
          <a:lnRef idx="0">
            <a:scrgbClr r="0" g="0" b="0"/>
          </a:lnRef>
          <a:fillRef idx="0">
            <a:scrgbClr r="0" g="0" b="0"/>
          </a:fillRef>
          <a:effectRef idx="0">
            <a:scrgbClr r="0" g="0" b="0"/>
          </a:effectRef>
          <a:fontRef idx="minor"/>
        </p:style>
        <p:txBody>
          <a:bodyPr wrap="none" lIns="90000" tIns="46800" rIns="90000" bIns="46800" anchor="ctr"/>
          <a:lstStyle/>
          <a:p>
            <a:pPr>
              <a:lnSpc>
                <a:spcPct val="100000"/>
              </a:lnSpc>
            </a:pPr>
            <a:r>
              <a:rPr lang="en-US" sz="1000" b="0" strike="noStrike" spc="-1">
                <a:solidFill>
                  <a:srgbClr val="FFFFFF"/>
                </a:solidFill>
                <a:uFill>
                  <a:solidFill>
                    <a:srgbClr val="FFFFFF"/>
                  </a:solidFill>
                </a:uFill>
                <a:latin typeface="Arial"/>
                <a:ea typeface="DejaVu Sans"/>
              </a:rPr>
              <a:t>Virtual Reality for Teleoperation in Manufacturing</a:t>
            </a:r>
            <a:endParaRPr lang="en-US" sz="1800" b="0" strike="noStrike" spc="-1">
              <a:solidFill>
                <a:srgbClr val="000000"/>
              </a:solidFill>
              <a:uFill>
                <a:solidFill>
                  <a:srgbClr val="FFFFFF"/>
                </a:solidFill>
              </a:uFill>
              <a:latin typeface="Arial"/>
            </a:endParaRPr>
          </a:p>
          <a:p>
            <a:pPr>
              <a:lnSpc>
                <a:spcPct val="100000"/>
              </a:lnSpc>
            </a:pPr>
            <a:r>
              <a:rPr lang="en-US" sz="1000" b="0" strike="noStrike" spc="-1">
                <a:solidFill>
                  <a:srgbClr val="FFFFFF"/>
                </a:solidFill>
                <a:uFill>
                  <a:solidFill>
                    <a:srgbClr val="FFFFFF"/>
                  </a:solidFill>
                </a:uFill>
                <a:latin typeface="Arial"/>
                <a:ea typeface="DejaVu Sans"/>
              </a:rPr>
              <a:t>Aponte, Cecilia (1822225)</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0" name="CustomShape 1"/>
          <p:cNvSpPr/>
          <p:nvPr/>
        </p:nvSpPr>
        <p:spPr>
          <a:xfrm>
            <a:off x="1115640" y="409680"/>
            <a:ext cx="7558920" cy="5040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lstStyle/>
          <a:p>
            <a:pPr>
              <a:lnSpc>
                <a:spcPct val="100000"/>
              </a:lnSpc>
            </a:pPr>
            <a:r>
              <a:rPr lang="en-US" sz="2400" b="1" strike="noStrike" spc="-1">
                <a:solidFill>
                  <a:srgbClr val="822433"/>
                </a:solidFill>
                <a:uFill>
                  <a:solidFill>
                    <a:srgbClr val="FFFFFF"/>
                  </a:solidFill>
                </a:uFill>
                <a:latin typeface="Arial"/>
                <a:ea typeface="DejaVu Sans"/>
              </a:rPr>
              <a:t>Details on Architecture (cont.)</a:t>
            </a:r>
            <a:endParaRPr lang="en-US" sz="1800" b="0" strike="noStrike" spc="-1">
              <a:solidFill>
                <a:srgbClr val="000000"/>
              </a:solidFill>
              <a:uFill>
                <a:solidFill>
                  <a:srgbClr val="FFFFFF"/>
                </a:solidFill>
              </a:uFill>
              <a:latin typeface="Arial"/>
            </a:endParaRPr>
          </a:p>
        </p:txBody>
      </p:sp>
      <p:sp>
        <p:nvSpPr>
          <p:cNvPr id="141" name="CustomShape 2"/>
          <p:cNvSpPr/>
          <p:nvPr/>
        </p:nvSpPr>
        <p:spPr>
          <a:xfrm>
            <a:off x="1115640" y="1025280"/>
            <a:ext cx="7558920" cy="512028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lstStyle/>
          <a:p>
            <a:pPr marL="338040" indent="-337320">
              <a:lnSpc>
                <a:spcPct val="100000"/>
              </a:lnSpc>
              <a:buClr>
                <a:srgbClr val="822433"/>
              </a:buClr>
              <a:buFont typeface="Arial"/>
              <a:buChar char="•"/>
            </a:pPr>
            <a:r>
              <a:rPr lang="en-US" sz="2400" b="0" strike="noStrike" spc="-1">
                <a:solidFill>
                  <a:srgbClr val="000000"/>
                </a:solidFill>
                <a:uFill>
                  <a:solidFill>
                    <a:srgbClr val="FFFFFF"/>
                  </a:solidFill>
                </a:uFill>
                <a:latin typeface="Arial"/>
                <a:ea typeface="DejaVu Sans"/>
              </a:rPr>
              <a:t>Mapping options: position &amp; orientation, position &amp; single angle, and position only</a:t>
            </a:r>
            <a:endParaRPr lang="en-US" sz="1800" b="0" strike="noStrike" spc="-1">
              <a:solidFill>
                <a:srgbClr val="000000"/>
              </a:solidFill>
              <a:uFill>
                <a:solidFill>
                  <a:srgbClr val="FFFFFF"/>
                </a:solidFill>
              </a:uFill>
              <a:latin typeface="Arial"/>
            </a:endParaRPr>
          </a:p>
          <a:p>
            <a:pPr marL="338040" indent="-337320">
              <a:lnSpc>
                <a:spcPct val="100000"/>
              </a:lnSpc>
              <a:buClr>
                <a:srgbClr val="822433"/>
              </a:buClr>
              <a:buFont typeface="Arial"/>
              <a:buChar char="•"/>
            </a:pPr>
            <a:r>
              <a:rPr lang="en-US" sz="2400" b="0" strike="noStrike" spc="-1">
                <a:solidFill>
                  <a:srgbClr val="000000"/>
                </a:solidFill>
                <a:uFill>
                  <a:solidFill>
                    <a:srgbClr val="FFFFFF"/>
                  </a:solidFill>
                </a:uFill>
                <a:latin typeface="Arial"/>
                <a:ea typeface="DejaVu Sans"/>
              </a:rPr>
              <a:t>These are picked by the grasp and finger location sensed by the touch controllers</a:t>
            </a:r>
            <a:endParaRPr lang="en-US" sz="1800" b="0" strike="noStrike" spc="-1">
              <a:solidFill>
                <a:srgbClr val="000000"/>
              </a:solidFill>
              <a:uFill>
                <a:solidFill>
                  <a:srgbClr val="FFFFFF"/>
                </a:solidFill>
              </a:uFill>
              <a:latin typeface="Arial"/>
            </a:endParaRPr>
          </a:p>
          <a:p>
            <a:pPr marL="338040" indent="-337320">
              <a:lnSpc>
                <a:spcPct val="100000"/>
              </a:lnSpc>
              <a:buClr>
                <a:srgbClr val="822433"/>
              </a:buClr>
              <a:buFont typeface="Arial"/>
              <a:buChar char="•"/>
            </a:pPr>
            <a:r>
              <a:rPr lang="en-US" sz="2400" b="0" strike="noStrike" spc="-1">
                <a:solidFill>
                  <a:srgbClr val="000000"/>
                </a:solidFill>
                <a:uFill>
                  <a:solidFill>
                    <a:srgbClr val="FFFFFF"/>
                  </a:solidFill>
                </a:uFill>
                <a:latin typeface="Arial"/>
                <a:ea typeface="DejaVu Sans"/>
              </a:rPr>
              <a:t>When user releases control of gripper, system uses motion planning solver to find the joint states</a:t>
            </a:r>
            <a:endParaRPr lang="en-US" sz="1800" b="0" strike="noStrike" spc="-1">
              <a:solidFill>
                <a:srgbClr val="000000"/>
              </a:solidFill>
              <a:uFill>
                <a:solidFill>
                  <a:srgbClr val="FFFFFF"/>
                </a:solidFill>
              </a:uFill>
              <a:latin typeface="Arial"/>
            </a:endParaRPr>
          </a:p>
          <a:p>
            <a:pPr marL="338040" indent="-337320">
              <a:lnSpc>
                <a:spcPct val="100000"/>
              </a:lnSpc>
              <a:buClr>
                <a:srgbClr val="822433"/>
              </a:buClr>
              <a:buFont typeface="Arial"/>
              <a:buChar char="•"/>
            </a:pPr>
            <a:r>
              <a:rPr lang="en-US" sz="2400" b="0" strike="noStrike" spc="-1">
                <a:solidFill>
                  <a:srgbClr val="000000"/>
                </a:solidFill>
                <a:uFill>
                  <a:solidFill>
                    <a:srgbClr val="FFFFFF"/>
                  </a:solidFill>
                </a:uFill>
                <a:latin typeface="Arial"/>
                <a:ea typeface="DejaVu Sans"/>
              </a:rPr>
              <a:t>Can use relative distance between current location marker and their hand to plan for movement</a:t>
            </a:r>
            <a:endParaRPr lang="en-US" sz="1800" b="0" strike="noStrike" spc="-1">
              <a:solidFill>
                <a:srgbClr val="000000"/>
              </a:solidFill>
              <a:uFill>
                <a:solidFill>
                  <a:srgbClr val="FFFFFF"/>
                </a:solidFill>
              </a:uFill>
              <a:latin typeface="Arial"/>
            </a:endParaRPr>
          </a:p>
          <a:p>
            <a:pPr marL="338040" indent="-337320">
              <a:lnSpc>
                <a:spcPct val="100000"/>
              </a:lnSpc>
              <a:buClr>
                <a:srgbClr val="822433"/>
              </a:buClr>
              <a:buFont typeface="Arial"/>
              <a:buChar char="•"/>
            </a:pPr>
            <a:r>
              <a:rPr lang="en-US" sz="2400" b="0" strike="noStrike" spc="-1">
                <a:solidFill>
                  <a:srgbClr val="000000"/>
                </a:solidFill>
                <a:uFill>
                  <a:solidFill>
                    <a:srgbClr val="FFFFFF"/>
                  </a:solidFill>
                </a:uFill>
                <a:latin typeface="Arial"/>
                <a:ea typeface="DejaVu Sans"/>
              </a:rPr>
              <a:t>Shift body or use the other camera to increase focus during task</a:t>
            </a:r>
            <a:endParaRPr lang="en-US" sz="1800" b="0" strike="noStrike" spc="-1">
              <a:solidFill>
                <a:srgbClr val="000000"/>
              </a:solidFill>
              <a:uFill>
                <a:solidFill>
                  <a:srgbClr val="FFFFFF"/>
                </a:solidFill>
              </a:uFill>
              <a:latin typeface="Arial"/>
            </a:endParaRPr>
          </a:p>
        </p:txBody>
      </p:sp>
      <p:pic>
        <p:nvPicPr>
          <p:cNvPr id="142" name="Picture 141"/>
          <p:cNvPicPr/>
          <p:nvPr/>
        </p:nvPicPr>
        <p:blipFill>
          <a:blip r:embed="rId2"/>
          <a:stretch/>
        </p:blipFill>
        <p:spPr>
          <a:xfrm>
            <a:off x="6492960" y="4754520"/>
            <a:ext cx="2102760" cy="1294560"/>
          </a:xfrm>
          <a:prstGeom prst="rect">
            <a:avLst/>
          </a:prstGeom>
          <a:ln>
            <a:noFill/>
          </a:ln>
        </p:spPr>
      </p:pic>
      <p:pic>
        <p:nvPicPr>
          <p:cNvPr id="143" name="Picture 142"/>
          <p:cNvPicPr/>
          <p:nvPr/>
        </p:nvPicPr>
        <p:blipFill>
          <a:blip r:embed="rId3"/>
          <a:srcRect l="4827" b="10826"/>
          <a:stretch/>
        </p:blipFill>
        <p:spPr>
          <a:xfrm>
            <a:off x="3292560" y="5029200"/>
            <a:ext cx="3108960" cy="1026360"/>
          </a:xfrm>
          <a:prstGeom prst="rect">
            <a:avLst/>
          </a:prstGeom>
          <a:ln>
            <a:noFill/>
          </a:ln>
        </p:spPr>
      </p:pic>
      <p:sp>
        <p:nvSpPr>
          <p:cNvPr id="144" name="CustomShape 3"/>
          <p:cNvSpPr/>
          <p:nvPr/>
        </p:nvSpPr>
        <p:spPr>
          <a:xfrm>
            <a:off x="0" y="6359400"/>
            <a:ext cx="9138600" cy="493200"/>
          </a:xfrm>
          <a:prstGeom prst="rect">
            <a:avLst/>
          </a:prstGeom>
          <a:solidFill>
            <a:srgbClr val="822433"/>
          </a:solidFill>
          <a:ln>
            <a:noFill/>
          </a:ln>
        </p:spPr>
        <p:style>
          <a:lnRef idx="0">
            <a:scrgbClr r="0" g="0" b="0"/>
          </a:lnRef>
          <a:fillRef idx="0">
            <a:scrgbClr r="0" g="0" b="0"/>
          </a:fillRef>
          <a:effectRef idx="0">
            <a:scrgbClr r="0" g="0" b="0"/>
          </a:effectRef>
          <a:fontRef idx="minor"/>
        </p:style>
      </p:sp>
      <p:sp>
        <p:nvSpPr>
          <p:cNvPr id="145" name="CustomShape 4"/>
          <p:cNvSpPr/>
          <p:nvPr/>
        </p:nvSpPr>
        <p:spPr>
          <a:xfrm>
            <a:off x="1219320" y="6146640"/>
            <a:ext cx="7919280" cy="705960"/>
          </a:xfrm>
          <a:prstGeom prst="rect">
            <a:avLst/>
          </a:prstGeom>
          <a:solidFill>
            <a:srgbClr val="822433"/>
          </a:solidFill>
          <a:ln>
            <a:noFill/>
          </a:ln>
        </p:spPr>
        <p:style>
          <a:lnRef idx="0">
            <a:scrgbClr r="0" g="0" b="0"/>
          </a:lnRef>
          <a:fillRef idx="0">
            <a:scrgbClr r="0" g="0" b="0"/>
          </a:fillRef>
          <a:effectRef idx="0">
            <a:scrgbClr r="0" g="0" b="0"/>
          </a:effectRef>
          <a:fontRef idx="minor"/>
        </p:style>
        <p:txBody>
          <a:bodyPr wrap="none" lIns="90000" tIns="46800" rIns="90000" bIns="46800" anchor="ctr"/>
          <a:lstStyle/>
          <a:p>
            <a:pPr>
              <a:lnSpc>
                <a:spcPct val="100000"/>
              </a:lnSpc>
            </a:pPr>
            <a:r>
              <a:rPr lang="en-US" sz="1000" b="0" strike="noStrike" spc="-1">
                <a:solidFill>
                  <a:srgbClr val="FFFFFF"/>
                </a:solidFill>
                <a:uFill>
                  <a:solidFill>
                    <a:srgbClr val="FFFFFF"/>
                  </a:solidFill>
                </a:uFill>
                <a:latin typeface="Arial"/>
                <a:ea typeface="DejaVu Sans"/>
              </a:rPr>
              <a:t>Virtual Reality for Teleoperation in Manufacturing</a:t>
            </a:r>
            <a:endParaRPr lang="en-US" sz="1800" b="0" strike="noStrike" spc="-1">
              <a:solidFill>
                <a:srgbClr val="000000"/>
              </a:solidFill>
              <a:uFill>
                <a:solidFill>
                  <a:srgbClr val="FFFFFF"/>
                </a:solidFill>
              </a:uFill>
              <a:latin typeface="Arial"/>
            </a:endParaRPr>
          </a:p>
          <a:p>
            <a:pPr>
              <a:lnSpc>
                <a:spcPct val="100000"/>
              </a:lnSpc>
            </a:pPr>
            <a:r>
              <a:rPr lang="en-US" sz="1000" b="0" strike="noStrike" spc="-1">
                <a:solidFill>
                  <a:srgbClr val="FFFFFF"/>
                </a:solidFill>
                <a:uFill>
                  <a:solidFill>
                    <a:srgbClr val="FFFFFF"/>
                  </a:solidFill>
                </a:uFill>
                <a:latin typeface="Arial"/>
                <a:ea typeface="DejaVu Sans"/>
              </a:rPr>
              <a:t>Aponte, Cecilia (1822225)</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6" name="CustomShape 1"/>
          <p:cNvSpPr/>
          <p:nvPr/>
        </p:nvSpPr>
        <p:spPr>
          <a:xfrm>
            <a:off x="1115640" y="409680"/>
            <a:ext cx="7558920" cy="5040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lstStyle/>
          <a:p>
            <a:pPr>
              <a:lnSpc>
                <a:spcPct val="100000"/>
              </a:lnSpc>
            </a:pPr>
            <a:r>
              <a:rPr lang="en-US" sz="2400" b="1" strike="noStrike" spc="-1">
                <a:solidFill>
                  <a:srgbClr val="822433"/>
                </a:solidFill>
                <a:uFill>
                  <a:solidFill>
                    <a:srgbClr val="FFFFFF"/>
                  </a:solidFill>
                </a:uFill>
                <a:latin typeface="Arial"/>
                <a:ea typeface="DejaVu Sans"/>
              </a:rPr>
              <a:t>Results</a:t>
            </a:r>
            <a:endParaRPr lang="en-US" sz="1800" b="0" strike="noStrike" spc="-1">
              <a:solidFill>
                <a:srgbClr val="000000"/>
              </a:solidFill>
              <a:uFill>
                <a:solidFill>
                  <a:srgbClr val="FFFFFF"/>
                </a:solidFill>
              </a:uFill>
              <a:latin typeface="Arial"/>
            </a:endParaRPr>
          </a:p>
        </p:txBody>
      </p:sp>
      <p:sp>
        <p:nvSpPr>
          <p:cNvPr id="147" name="CustomShape 2"/>
          <p:cNvSpPr/>
          <p:nvPr/>
        </p:nvSpPr>
        <p:spPr>
          <a:xfrm>
            <a:off x="1116000" y="1006560"/>
            <a:ext cx="5284080" cy="49363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lstStyle/>
          <a:p>
            <a:pPr marL="338040" indent="-337320">
              <a:lnSpc>
                <a:spcPct val="100000"/>
              </a:lnSpc>
              <a:buClr>
                <a:srgbClr val="822433"/>
              </a:buClr>
              <a:buFont typeface="Arial"/>
              <a:buChar char="•"/>
            </a:pPr>
            <a:r>
              <a:rPr lang="en-US" sz="2400" b="0" strike="noStrike" spc="-1">
                <a:solidFill>
                  <a:srgbClr val="000000"/>
                </a:solidFill>
                <a:uFill>
                  <a:solidFill>
                    <a:srgbClr val="FFFFFF"/>
                  </a:solidFill>
                </a:uFill>
                <a:latin typeface="Arial"/>
                <a:ea typeface="DejaVu Sans"/>
              </a:rPr>
              <a:t>User study conducted with homunculus and direct systems</a:t>
            </a:r>
            <a:endParaRPr lang="en-US" sz="1800" b="0" strike="noStrike" spc="-1">
              <a:solidFill>
                <a:srgbClr val="000000"/>
              </a:solidFill>
              <a:uFill>
                <a:solidFill>
                  <a:srgbClr val="FFFFFF"/>
                </a:solidFill>
              </a:uFill>
              <a:latin typeface="Arial"/>
            </a:endParaRPr>
          </a:p>
          <a:p>
            <a:pPr marL="338040" indent="-337320">
              <a:lnSpc>
                <a:spcPct val="100000"/>
              </a:lnSpc>
              <a:buClr>
                <a:srgbClr val="822433"/>
              </a:buClr>
              <a:buFont typeface="Arial"/>
              <a:buChar char="•"/>
            </a:pPr>
            <a:r>
              <a:rPr lang="en-US" sz="2400" b="0" strike="noStrike" spc="-1">
                <a:solidFill>
                  <a:srgbClr val="000000"/>
                </a:solidFill>
                <a:uFill>
                  <a:solidFill>
                    <a:srgbClr val="FFFFFF"/>
                  </a:solidFill>
                </a:uFill>
                <a:latin typeface="Arial"/>
                <a:ea typeface="DejaVu Sans"/>
              </a:rPr>
              <a:t>Users trained; no previous VR or teleoperation experience</a:t>
            </a:r>
            <a:endParaRPr lang="en-US" sz="1800" b="0" strike="noStrike" spc="-1">
              <a:solidFill>
                <a:srgbClr val="000000"/>
              </a:solidFill>
              <a:uFill>
                <a:solidFill>
                  <a:srgbClr val="FFFFFF"/>
                </a:solidFill>
              </a:uFill>
              <a:latin typeface="Arial"/>
            </a:endParaRPr>
          </a:p>
          <a:p>
            <a:pPr marL="338040" indent="-337320">
              <a:lnSpc>
                <a:spcPct val="100000"/>
              </a:lnSpc>
              <a:buClr>
                <a:srgbClr val="822433"/>
              </a:buClr>
              <a:buFont typeface="Arial"/>
              <a:buChar char="•"/>
            </a:pPr>
            <a:r>
              <a:rPr lang="en-US" sz="2400" b="0" strike="noStrike" spc="-1">
                <a:solidFill>
                  <a:srgbClr val="000000"/>
                </a:solidFill>
                <a:uFill>
                  <a:solidFill>
                    <a:srgbClr val="FFFFFF"/>
                  </a:solidFill>
                </a:uFill>
                <a:latin typeface="Arial"/>
                <a:ea typeface="DejaVu Sans"/>
              </a:rPr>
              <a:t>Failure: unrecoverable error, miss-alignment, longer than 6 minutes </a:t>
            </a:r>
            <a:endParaRPr lang="en-US" sz="1800" b="0" strike="noStrike" spc="-1">
              <a:solidFill>
                <a:srgbClr val="000000"/>
              </a:solidFill>
              <a:uFill>
                <a:solidFill>
                  <a:srgbClr val="FFFFFF"/>
                </a:solidFill>
              </a:uFill>
              <a:latin typeface="Arial"/>
            </a:endParaRPr>
          </a:p>
          <a:p>
            <a:pPr marL="338040" indent="-337320">
              <a:lnSpc>
                <a:spcPct val="100000"/>
              </a:lnSpc>
              <a:buClr>
                <a:srgbClr val="822433"/>
              </a:buClr>
              <a:buFont typeface="Arial"/>
              <a:buChar char="•"/>
            </a:pPr>
            <a:r>
              <a:rPr lang="en-US" sz="2400" b="0" strike="noStrike" spc="-1">
                <a:solidFill>
                  <a:srgbClr val="000000"/>
                </a:solidFill>
                <a:uFill>
                  <a:solidFill>
                    <a:srgbClr val="FFFFFF"/>
                  </a:solidFill>
                </a:uFill>
                <a:latin typeface="Arial"/>
                <a:ea typeface="DejaVu Sans"/>
              </a:rPr>
              <a:t>Assembly task: grab random block → stack on top another block</a:t>
            </a:r>
            <a:endParaRPr lang="en-US" sz="1800" b="0" strike="noStrike" spc="-1">
              <a:solidFill>
                <a:srgbClr val="000000"/>
              </a:solidFill>
              <a:uFill>
                <a:solidFill>
                  <a:srgbClr val="FFFFFF"/>
                </a:solidFill>
              </a:uFill>
              <a:latin typeface="Arial"/>
            </a:endParaRPr>
          </a:p>
          <a:p>
            <a:pPr marL="338040" indent="-337320">
              <a:lnSpc>
                <a:spcPct val="100000"/>
              </a:lnSpc>
              <a:buClr>
                <a:srgbClr val="822433"/>
              </a:buClr>
              <a:buFont typeface="Arial"/>
              <a:buChar char="•"/>
            </a:pPr>
            <a:r>
              <a:rPr lang="en-US" sz="2400" b="0" strike="noStrike" spc="-1">
                <a:solidFill>
                  <a:srgbClr val="000000"/>
                </a:solidFill>
                <a:uFill>
                  <a:solidFill>
                    <a:srgbClr val="FFFFFF"/>
                  </a:solidFill>
                </a:uFill>
                <a:latin typeface="Arial"/>
                <a:ea typeface="DejaVu Sans"/>
              </a:rPr>
              <a:t>Result of using homunculus: </a:t>
            </a:r>
            <a:endParaRPr lang="en-US" sz="1800" b="0" strike="noStrike" spc="-1">
              <a:solidFill>
                <a:srgbClr val="000000"/>
              </a:solidFill>
              <a:uFill>
                <a:solidFill>
                  <a:srgbClr val="FFFFFF"/>
                </a:solidFill>
              </a:uFill>
              <a:latin typeface="Arial"/>
            </a:endParaRPr>
          </a:p>
          <a:p>
            <a:pPr marL="738000" lvl="1" indent="-280080">
              <a:lnSpc>
                <a:spcPct val="100000"/>
              </a:lnSpc>
              <a:buClr>
                <a:srgbClr val="000000"/>
              </a:buClr>
              <a:buFont typeface="Arial"/>
              <a:buChar char="–"/>
            </a:pPr>
            <a:r>
              <a:rPr lang="en-US" sz="2000" b="0" strike="noStrike" spc="-1">
                <a:solidFill>
                  <a:srgbClr val="000000"/>
                </a:solidFill>
                <a:uFill>
                  <a:solidFill>
                    <a:srgbClr val="FFFFFF"/>
                  </a:solidFill>
                </a:uFill>
                <a:latin typeface="Arial"/>
                <a:ea typeface="DejaVu Sans"/>
              </a:rPr>
              <a:t>Improves performance on </a:t>
            </a:r>
            <a:endParaRPr lang="en-US" sz="1800" b="0" strike="noStrike" spc="-1">
              <a:solidFill>
                <a:srgbClr val="000000"/>
              </a:solidFill>
              <a:uFill>
                <a:solidFill>
                  <a:srgbClr val="FFFFFF"/>
                </a:solidFill>
              </a:uFill>
              <a:latin typeface="Arial"/>
            </a:endParaRPr>
          </a:p>
          <a:p>
            <a:pPr marL="741240" indent="-280440">
              <a:lnSpc>
                <a:spcPct val="100000"/>
              </a:lnSpc>
            </a:pPr>
            <a:r>
              <a:rPr lang="en-US" sz="2000" b="0" strike="noStrike" spc="-1">
                <a:solidFill>
                  <a:srgbClr val="000000"/>
                </a:solidFill>
                <a:uFill>
                  <a:solidFill>
                    <a:srgbClr val="FFFFFF"/>
                  </a:solidFill>
                </a:uFill>
                <a:latin typeface="Arial"/>
                <a:ea typeface="DejaVu Sans"/>
              </a:rPr>
              <a:t>grasping and assembling</a:t>
            </a:r>
            <a:endParaRPr lang="en-US" sz="1800" b="0" strike="noStrike" spc="-1">
              <a:solidFill>
                <a:srgbClr val="000000"/>
              </a:solidFill>
              <a:uFill>
                <a:solidFill>
                  <a:srgbClr val="FFFFFF"/>
                </a:solidFill>
              </a:uFill>
              <a:latin typeface="Arial"/>
            </a:endParaRPr>
          </a:p>
          <a:p>
            <a:pPr marL="738000" lvl="1" indent="-280080">
              <a:lnSpc>
                <a:spcPct val="100000"/>
              </a:lnSpc>
              <a:buClr>
                <a:srgbClr val="000000"/>
              </a:buClr>
              <a:buFont typeface="Arial"/>
              <a:buChar char="–"/>
            </a:pPr>
            <a:r>
              <a:rPr lang="en-US" sz="2000" b="0" strike="noStrike" spc="-1">
                <a:solidFill>
                  <a:srgbClr val="000000"/>
                </a:solidFill>
                <a:uFill>
                  <a:solidFill>
                    <a:srgbClr val="FFFFFF"/>
                  </a:solidFill>
                </a:uFill>
                <a:latin typeface="Arial"/>
                <a:ea typeface="DejaVu Sans"/>
              </a:rPr>
              <a:t>Makes users faster at grasping </a:t>
            </a:r>
            <a:endParaRPr lang="en-US" sz="1800" b="0" strike="noStrike" spc="-1">
              <a:solidFill>
                <a:srgbClr val="000000"/>
              </a:solidFill>
              <a:uFill>
                <a:solidFill>
                  <a:srgbClr val="FFFFFF"/>
                </a:solidFill>
              </a:uFill>
              <a:latin typeface="Arial"/>
            </a:endParaRPr>
          </a:p>
          <a:p>
            <a:pPr marL="741240" indent="-280440">
              <a:lnSpc>
                <a:spcPct val="100000"/>
              </a:lnSpc>
            </a:pPr>
            <a:r>
              <a:rPr lang="en-US" sz="2000" b="0" strike="noStrike" spc="-1">
                <a:solidFill>
                  <a:srgbClr val="000000"/>
                </a:solidFill>
                <a:uFill>
                  <a:solidFill>
                    <a:srgbClr val="FFFFFF"/>
                  </a:solidFill>
                </a:uFill>
                <a:latin typeface="Arial"/>
                <a:ea typeface="DejaVu Sans"/>
              </a:rPr>
              <a:t>objects from table</a:t>
            </a:r>
            <a:endParaRPr lang="en-US" sz="1800" b="0" strike="noStrike" spc="-1">
              <a:solidFill>
                <a:srgbClr val="000000"/>
              </a:solidFill>
              <a:uFill>
                <a:solidFill>
                  <a:srgbClr val="FFFFFF"/>
                </a:solidFill>
              </a:uFill>
              <a:latin typeface="Arial"/>
            </a:endParaRPr>
          </a:p>
        </p:txBody>
      </p:sp>
      <p:pic>
        <p:nvPicPr>
          <p:cNvPr id="148" name="Picture 147"/>
          <p:cNvPicPr/>
          <p:nvPr/>
        </p:nvPicPr>
        <p:blipFill>
          <a:blip r:embed="rId3"/>
          <a:stretch/>
        </p:blipFill>
        <p:spPr>
          <a:xfrm>
            <a:off x="5423040" y="4133880"/>
            <a:ext cx="3583800" cy="1926360"/>
          </a:xfrm>
          <a:prstGeom prst="rect">
            <a:avLst/>
          </a:prstGeom>
          <a:ln>
            <a:noFill/>
          </a:ln>
        </p:spPr>
      </p:pic>
      <p:sp>
        <p:nvSpPr>
          <p:cNvPr id="149" name="CustomShape 3"/>
          <p:cNvSpPr/>
          <p:nvPr/>
        </p:nvSpPr>
        <p:spPr>
          <a:xfrm>
            <a:off x="8686800" y="5295960"/>
            <a:ext cx="364320" cy="91440"/>
          </a:xfrm>
          <a:custGeom>
            <a:avLst/>
            <a:gdLst/>
            <a:ahLst/>
            <a:cxnLst/>
            <a:rect l="l" t="t" r="r" b="b"/>
            <a:pathLst>
              <a:path w="1016" h="258">
                <a:moveTo>
                  <a:pt x="1015" y="64"/>
                </a:moveTo>
                <a:lnTo>
                  <a:pt x="253" y="64"/>
                </a:lnTo>
                <a:lnTo>
                  <a:pt x="253" y="0"/>
                </a:lnTo>
                <a:lnTo>
                  <a:pt x="0" y="128"/>
                </a:lnTo>
                <a:lnTo>
                  <a:pt x="253" y="257"/>
                </a:lnTo>
                <a:lnTo>
                  <a:pt x="253" y="192"/>
                </a:lnTo>
                <a:lnTo>
                  <a:pt x="1015" y="192"/>
                </a:lnTo>
                <a:lnTo>
                  <a:pt x="1015" y="64"/>
                </a:lnTo>
              </a:path>
            </a:pathLst>
          </a:custGeom>
          <a:solidFill>
            <a:srgbClr val="579D1C"/>
          </a:solidFill>
          <a:ln w="9360">
            <a:solidFill>
              <a:srgbClr val="3465A4"/>
            </a:solidFill>
            <a:round/>
          </a:ln>
        </p:spPr>
        <p:style>
          <a:lnRef idx="0">
            <a:scrgbClr r="0" g="0" b="0"/>
          </a:lnRef>
          <a:fillRef idx="0">
            <a:scrgbClr r="0" g="0" b="0"/>
          </a:fillRef>
          <a:effectRef idx="0">
            <a:scrgbClr r="0" g="0" b="0"/>
          </a:effectRef>
          <a:fontRef idx="minor"/>
        </p:style>
      </p:sp>
      <p:sp>
        <p:nvSpPr>
          <p:cNvPr id="150" name="CustomShape 4"/>
          <p:cNvSpPr/>
          <p:nvPr/>
        </p:nvSpPr>
        <p:spPr>
          <a:xfrm>
            <a:off x="8686800" y="5691240"/>
            <a:ext cx="364320" cy="91440"/>
          </a:xfrm>
          <a:custGeom>
            <a:avLst/>
            <a:gdLst/>
            <a:ahLst/>
            <a:cxnLst/>
            <a:rect l="l" t="t" r="r" b="b"/>
            <a:pathLst>
              <a:path w="1016" h="258">
                <a:moveTo>
                  <a:pt x="1015" y="64"/>
                </a:moveTo>
                <a:lnTo>
                  <a:pt x="253" y="64"/>
                </a:lnTo>
                <a:lnTo>
                  <a:pt x="253" y="0"/>
                </a:lnTo>
                <a:lnTo>
                  <a:pt x="0" y="128"/>
                </a:lnTo>
                <a:lnTo>
                  <a:pt x="253" y="257"/>
                </a:lnTo>
                <a:lnTo>
                  <a:pt x="253" y="192"/>
                </a:lnTo>
                <a:lnTo>
                  <a:pt x="1015" y="192"/>
                </a:lnTo>
                <a:lnTo>
                  <a:pt x="1015" y="64"/>
                </a:lnTo>
              </a:path>
            </a:pathLst>
          </a:custGeom>
          <a:solidFill>
            <a:srgbClr val="579D1C"/>
          </a:solidFill>
          <a:ln w="9360">
            <a:solidFill>
              <a:srgbClr val="3465A4"/>
            </a:solidFill>
            <a:round/>
          </a:ln>
        </p:spPr>
        <p:style>
          <a:lnRef idx="0">
            <a:scrgbClr r="0" g="0" b="0"/>
          </a:lnRef>
          <a:fillRef idx="0">
            <a:scrgbClr r="0" g="0" b="0"/>
          </a:fillRef>
          <a:effectRef idx="0">
            <a:scrgbClr r="0" g="0" b="0"/>
          </a:effectRef>
          <a:fontRef idx="minor"/>
        </p:style>
      </p:sp>
      <p:pic>
        <p:nvPicPr>
          <p:cNvPr id="151" name="Picture 150"/>
          <p:cNvPicPr/>
          <p:nvPr/>
        </p:nvPicPr>
        <p:blipFill>
          <a:blip r:embed="rId4"/>
          <a:srcRect b="8249"/>
          <a:stretch/>
        </p:blipFill>
        <p:spPr>
          <a:xfrm>
            <a:off x="6664320" y="696960"/>
            <a:ext cx="2010600" cy="3050280"/>
          </a:xfrm>
          <a:prstGeom prst="rect">
            <a:avLst/>
          </a:prstGeom>
          <a:ln>
            <a:noFill/>
          </a:ln>
        </p:spPr>
      </p:pic>
      <p:sp>
        <p:nvSpPr>
          <p:cNvPr id="152" name="CustomShape 5"/>
          <p:cNvSpPr/>
          <p:nvPr/>
        </p:nvSpPr>
        <p:spPr>
          <a:xfrm>
            <a:off x="0" y="6359400"/>
            <a:ext cx="9138600" cy="493200"/>
          </a:xfrm>
          <a:prstGeom prst="rect">
            <a:avLst/>
          </a:prstGeom>
          <a:solidFill>
            <a:srgbClr val="822433"/>
          </a:solidFill>
          <a:ln>
            <a:noFill/>
          </a:ln>
        </p:spPr>
        <p:style>
          <a:lnRef idx="0">
            <a:scrgbClr r="0" g="0" b="0"/>
          </a:lnRef>
          <a:fillRef idx="0">
            <a:scrgbClr r="0" g="0" b="0"/>
          </a:fillRef>
          <a:effectRef idx="0">
            <a:scrgbClr r="0" g="0" b="0"/>
          </a:effectRef>
          <a:fontRef idx="minor"/>
        </p:style>
      </p:sp>
      <p:sp>
        <p:nvSpPr>
          <p:cNvPr id="153" name="CustomShape 6"/>
          <p:cNvSpPr/>
          <p:nvPr/>
        </p:nvSpPr>
        <p:spPr>
          <a:xfrm>
            <a:off x="1219320" y="6146640"/>
            <a:ext cx="7919280" cy="705960"/>
          </a:xfrm>
          <a:prstGeom prst="rect">
            <a:avLst/>
          </a:prstGeom>
          <a:solidFill>
            <a:srgbClr val="822433"/>
          </a:solidFill>
          <a:ln>
            <a:noFill/>
          </a:ln>
        </p:spPr>
        <p:style>
          <a:lnRef idx="0">
            <a:scrgbClr r="0" g="0" b="0"/>
          </a:lnRef>
          <a:fillRef idx="0">
            <a:scrgbClr r="0" g="0" b="0"/>
          </a:fillRef>
          <a:effectRef idx="0">
            <a:scrgbClr r="0" g="0" b="0"/>
          </a:effectRef>
          <a:fontRef idx="minor"/>
        </p:style>
        <p:txBody>
          <a:bodyPr wrap="none" lIns="90000" tIns="46800" rIns="90000" bIns="46800" anchor="ctr"/>
          <a:lstStyle/>
          <a:p>
            <a:pPr>
              <a:lnSpc>
                <a:spcPct val="100000"/>
              </a:lnSpc>
            </a:pPr>
            <a:r>
              <a:rPr lang="en-US" sz="1000" b="0" strike="noStrike" spc="-1">
                <a:solidFill>
                  <a:srgbClr val="FFFFFF"/>
                </a:solidFill>
                <a:uFill>
                  <a:solidFill>
                    <a:srgbClr val="FFFFFF"/>
                  </a:solidFill>
                </a:uFill>
                <a:latin typeface="Arial"/>
                <a:ea typeface="DejaVu Sans"/>
              </a:rPr>
              <a:t>Virtual Reality for Teleoperation in Manufacturing</a:t>
            </a:r>
            <a:endParaRPr lang="en-US" sz="1800" b="0" strike="noStrike" spc="-1">
              <a:solidFill>
                <a:srgbClr val="000000"/>
              </a:solidFill>
              <a:uFill>
                <a:solidFill>
                  <a:srgbClr val="FFFFFF"/>
                </a:solidFill>
              </a:uFill>
              <a:latin typeface="Arial"/>
            </a:endParaRPr>
          </a:p>
          <a:p>
            <a:pPr>
              <a:lnSpc>
                <a:spcPct val="100000"/>
              </a:lnSpc>
            </a:pPr>
            <a:r>
              <a:rPr lang="en-US" sz="1000" b="0" strike="noStrike" spc="-1">
                <a:solidFill>
                  <a:srgbClr val="FFFFFF"/>
                </a:solidFill>
                <a:uFill>
                  <a:solidFill>
                    <a:srgbClr val="FFFFFF"/>
                  </a:solidFill>
                </a:uFill>
                <a:latin typeface="Arial"/>
                <a:ea typeface="DejaVu Sans"/>
              </a:rPr>
              <a:t>Aponte, Cecilia (1822225)</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4" name="CustomShape 1"/>
          <p:cNvSpPr/>
          <p:nvPr/>
        </p:nvSpPr>
        <p:spPr>
          <a:xfrm>
            <a:off x="1115640" y="409680"/>
            <a:ext cx="7558920" cy="5040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lstStyle/>
          <a:p>
            <a:pPr>
              <a:lnSpc>
                <a:spcPct val="100000"/>
              </a:lnSpc>
            </a:pPr>
            <a:r>
              <a:rPr lang="en-US" sz="2400" b="1" strike="noStrike" spc="-1">
                <a:solidFill>
                  <a:srgbClr val="822433"/>
                </a:solidFill>
                <a:uFill>
                  <a:solidFill>
                    <a:srgbClr val="FFFFFF"/>
                  </a:solidFill>
                </a:uFill>
                <a:latin typeface="Arial"/>
                <a:ea typeface="DejaVu Sans"/>
              </a:rPr>
              <a:t>Analysis of Results</a:t>
            </a:r>
            <a:endParaRPr lang="en-US" sz="1800" b="0" strike="noStrike" spc="-1">
              <a:solidFill>
                <a:srgbClr val="000000"/>
              </a:solidFill>
              <a:uFill>
                <a:solidFill>
                  <a:srgbClr val="FFFFFF"/>
                </a:solidFill>
              </a:uFill>
              <a:latin typeface="Arial"/>
            </a:endParaRPr>
          </a:p>
        </p:txBody>
      </p:sp>
      <p:sp>
        <p:nvSpPr>
          <p:cNvPr id="155" name="CustomShape 2"/>
          <p:cNvSpPr/>
          <p:nvPr/>
        </p:nvSpPr>
        <p:spPr>
          <a:xfrm>
            <a:off x="1115640" y="1279440"/>
            <a:ext cx="7558920" cy="51206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lstStyle/>
          <a:p>
            <a:pPr marL="338040" indent="-337320">
              <a:lnSpc>
                <a:spcPct val="100000"/>
              </a:lnSpc>
              <a:buClr>
                <a:srgbClr val="822433"/>
              </a:buClr>
              <a:buFont typeface="Arial"/>
              <a:buChar char="•"/>
            </a:pPr>
            <a:r>
              <a:rPr lang="en-US" sz="2400" b="0" strike="noStrike" spc="-1" dirty="0">
                <a:solidFill>
                  <a:srgbClr val="000000"/>
                </a:solidFill>
                <a:uFill>
                  <a:solidFill>
                    <a:srgbClr val="FFFFFF"/>
                  </a:solidFill>
                </a:uFill>
                <a:latin typeface="Arial"/>
                <a:ea typeface="DejaVu Sans"/>
              </a:rPr>
              <a:t>Improvements likely due to:</a:t>
            </a:r>
            <a:endParaRPr lang="en-US" sz="1800" b="0" strike="noStrike" spc="-1" dirty="0">
              <a:solidFill>
                <a:srgbClr val="000000"/>
              </a:solidFill>
              <a:uFill>
                <a:solidFill>
                  <a:srgbClr val="FFFFFF"/>
                </a:solidFill>
              </a:uFill>
              <a:latin typeface="Arial"/>
            </a:endParaRPr>
          </a:p>
          <a:p>
            <a:pPr marL="738000" lvl="1" indent="-280080">
              <a:lnSpc>
                <a:spcPct val="100000"/>
              </a:lnSpc>
              <a:buClr>
                <a:srgbClr val="000000"/>
              </a:buClr>
              <a:buFont typeface="Arial"/>
              <a:buChar char="–"/>
            </a:pPr>
            <a:r>
              <a:rPr lang="en-US" sz="2000" b="0" strike="noStrike" spc="-1" dirty="0">
                <a:solidFill>
                  <a:srgbClr val="000000"/>
                </a:solidFill>
                <a:uFill>
                  <a:solidFill>
                    <a:srgbClr val="FFFFFF"/>
                  </a:solidFill>
                </a:uFill>
                <a:latin typeface="Arial"/>
                <a:ea typeface="DejaVu Sans"/>
              </a:rPr>
              <a:t>use of hand cameras</a:t>
            </a:r>
            <a:endParaRPr lang="en-US" sz="1800" b="0" strike="noStrike" spc="-1" dirty="0">
              <a:solidFill>
                <a:srgbClr val="000000"/>
              </a:solidFill>
              <a:uFill>
                <a:solidFill>
                  <a:srgbClr val="FFFFFF"/>
                </a:solidFill>
              </a:uFill>
              <a:latin typeface="Arial"/>
            </a:endParaRPr>
          </a:p>
          <a:p>
            <a:pPr marL="738000" lvl="1" indent="-280080">
              <a:lnSpc>
                <a:spcPct val="100000"/>
              </a:lnSpc>
              <a:buClr>
                <a:srgbClr val="000000"/>
              </a:buClr>
              <a:buFont typeface="Arial"/>
              <a:buChar char="–"/>
            </a:pPr>
            <a:r>
              <a:rPr lang="en-US" sz="2000" b="0" strike="noStrike" spc="-1" dirty="0">
                <a:solidFill>
                  <a:srgbClr val="000000"/>
                </a:solidFill>
                <a:uFill>
                  <a:solidFill>
                    <a:srgbClr val="FFFFFF"/>
                  </a:solidFill>
                </a:uFill>
                <a:latin typeface="Arial"/>
                <a:ea typeface="DejaVu Sans"/>
              </a:rPr>
              <a:t>ability to vary user perspective to focus on a task</a:t>
            </a:r>
            <a:endParaRPr lang="en-US" sz="1800" b="0" strike="noStrike" spc="-1" dirty="0">
              <a:solidFill>
                <a:srgbClr val="000000"/>
              </a:solidFill>
              <a:uFill>
                <a:solidFill>
                  <a:srgbClr val="FFFFFF"/>
                </a:solidFill>
              </a:uFill>
              <a:latin typeface="Arial"/>
            </a:endParaRPr>
          </a:p>
          <a:p>
            <a:pPr marL="338040" indent="-337320">
              <a:lnSpc>
                <a:spcPct val="100000"/>
              </a:lnSpc>
              <a:buClr>
                <a:srgbClr val="822433"/>
              </a:buClr>
              <a:buFont typeface="Arial"/>
              <a:buChar char="•"/>
            </a:pPr>
            <a:r>
              <a:rPr lang="en-US" sz="2400" b="0" strike="noStrike" spc="-1" dirty="0">
                <a:solidFill>
                  <a:srgbClr val="000000"/>
                </a:solidFill>
                <a:uFill>
                  <a:solidFill>
                    <a:srgbClr val="FFFFFF"/>
                  </a:solidFill>
                </a:uFill>
                <a:latin typeface="Arial"/>
                <a:ea typeface="DejaVu Sans"/>
              </a:rPr>
              <a:t>Assembly speed difference is less significant probably since cameras are not available once objects are grasped</a:t>
            </a:r>
            <a:endParaRPr lang="en-US" sz="1800" b="0" strike="noStrike" spc="-1" dirty="0">
              <a:solidFill>
                <a:srgbClr val="000000"/>
              </a:solidFill>
              <a:uFill>
                <a:solidFill>
                  <a:srgbClr val="FFFFFF"/>
                </a:solidFill>
              </a:uFill>
              <a:latin typeface="Arial"/>
            </a:endParaRPr>
          </a:p>
          <a:p>
            <a:pPr marL="338040" indent="-337320">
              <a:lnSpc>
                <a:spcPct val="100000"/>
              </a:lnSpc>
              <a:buClr>
                <a:srgbClr val="822433"/>
              </a:buClr>
              <a:buFont typeface="Arial"/>
              <a:buChar char="•"/>
            </a:pPr>
            <a:r>
              <a:rPr lang="en-US" sz="2400" b="0" strike="noStrike" spc="-1" dirty="0">
                <a:solidFill>
                  <a:srgbClr val="000000"/>
                </a:solidFill>
                <a:uFill>
                  <a:solidFill>
                    <a:srgbClr val="FFFFFF"/>
                  </a:solidFill>
                </a:uFill>
                <a:latin typeface="Arial"/>
                <a:ea typeface="DejaVu Sans"/>
              </a:rPr>
              <a:t>Higher success rate for assembly tasks compared to direct and vision-based algorithms (100% successful in grasping)</a:t>
            </a:r>
            <a:endParaRPr lang="en-US" sz="1800" b="0" strike="noStrike" spc="-1" dirty="0">
              <a:solidFill>
                <a:srgbClr val="000000"/>
              </a:solidFill>
              <a:uFill>
                <a:solidFill>
                  <a:srgbClr val="FFFFFF"/>
                </a:solidFill>
              </a:uFill>
              <a:latin typeface="Arial"/>
            </a:endParaRPr>
          </a:p>
        </p:txBody>
      </p:sp>
      <p:sp>
        <p:nvSpPr>
          <p:cNvPr id="156" name="CustomShape 3"/>
          <p:cNvSpPr/>
          <p:nvPr/>
        </p:nvSpPr>
        <p:spPr>
          <a:xfrm>
            <a:off x="0" y="6359400"/>
            <a:ext cx="9138600" cy="493200"/>
          </a:xfrm>
          <a:prstGeom prst="rect">
            <a:avLst/>
          </a:prstGeom>
          <a:solidFill>
            <a:srgbClr val="822433"/>
          </a:solidFill>
          <a:ln>
            <a:noFill/>
          </a:ln>
        </p:spPr>
        <p:style>
          <a:lnRef idx="0">
            <a:scrgbClr r="0" g="0" b="0"/>
          </a:lnRef>
          <a:fillRef idx="0">
            <a:scrgbClr r="0" g="0" b="0"/>
          </a:fillRef>
          <a:effectRef idx="0">
            <a:scrgbClr r="0" g="0" b="0"/>
          </a:effectRef>
          <a:fontRef idx="minor"/>
        </p:style>
      </p:sp>
      <p:sp>
        <p:nvSpPr>
          <p:cNvPr id="157" name="CustomShape 4"/>
          <p:cNvSpPr/>
          <p:nvPr/>
        </p:nvSpPr>
        <p:spPr>
          <a:xfrm>
            <a:off x="1219320" y="6146640"/>
            <a:ext cx="7919280" cy="705960"/>
          </a:xfrm>
          <a:prstGeom prst="rect">
            <a:avLst/>
          </a:prstGeom>
          <a:solidFill>
            <a:srgbClr val="822433"/>
          </a:solidFill>
          <a:ln>
            <a:noFill/>
          </a:ln>
        </p:spPr>
        <p:style>
          <a:lnRef idx="0">
            <a:scrgbClr r="0" g="0" b="0"/>
          </a:lnRef>
          <a:fillRef idx="0">
            <a:scrgbClr r="0" g="0" b="0"/>
          </a:fillRef>
          <a:effectRef idx="0">
            <a:scrgbClr r="0" g="0" b="0"/>
          </a:effectRef>
          <a:fontRef idx="minor"/>
        </p:style>
        <p:txBody>
          <a:bodyPr wrap="none" lIns="90000" tIns="46800" rIns="90000" bIns="46800" anchor="ctr"/>
          <a:lstStyle/>
          <a:p>
            <a:pPr>
              <a:lnSpc>
                <a:spcPct val="100000"/>
              </a:lnSpc>
            </a:pPr>
            <a:r>
              <a:rPr lang="en-US" sz="1000" b="0" strike="noStrike" spc="-1">
                <a:solidFill>
                  <a:srgbClr val="FFFFFF"/>
                </a:solidFill>
                <a:uFill>
                  <a:solidFill>
                    <a:srgbClr val="FFFFFF"/>
                  </a:solidFill>
                </a:uFill>
                <a:latin typeface="Arial"/>
                <a:ea typeface="DejaVu Sans"/>
              </a:rPr>
              <a:t>Virtual Reality for Teleoperation in Manufacturing</a:t>
            </a:r>
            <a:endParaRPr lang="en-US" sz="1800" b="0" strike="noStrike" spc="-1">
              <a:solidFill>
                <a:srgbClr val="000000"/>
              </a:solidFill>
              <a:uFill>
                <a:solidFill>
                  <a:srgbClr val="FFFFFF"/>
                </a:solidFill>
              </a:uFill>
              <a:latin typeface="Arial"/>
            </a:endParaRPr>
          </a:p>
          <a:p>
            <a:pPr>
              <a:lnSpc>
                <a:spcPct val="100000"/>
              </a:lnSpc>
            </a:pPr>
            <a:r>
              <a:rPr lang="en-US" sz="1000" b="0" strike="noStrike" spc="-1">
                <a:solidFill>
                  <a:srgbClr val="FFFFFF"/>
                </a:solidFill>
                <a:uFill>
                  <a:solidFill>
                    <a:srgbClr val="FFFFFF"/>
                  </a:solidFill>
                </a:uFill>
                <a:latin typeface="Arial"/>
                <a:ea typeface="DejaVu Sans"/>
              </a:rPr>
              <a:t>Aponte, Cecilia (1822225)</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8" name="CustomShape 1"/>
          <p:cNvSpPr/>
          <p:nvPr/>
        </p:nvSpPr>
        <p:spPr>
          <a:xfrm>
            <a:off x="1115640" y="409680"/>
            <a:ext cx="7558920" cy="5040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lstStyle/>
          <a:p>
            <a:pPr>
              <a:lnSpc>
                <a:spcPct val="100000"/>
              </a:lnSpc>
            </a:pPr>
            <a:r>
              <a:rPr lang="en-US" sz="2400" b="1" strike="noStrike" spc="-1">
                <a:solidFill>
                  <a:srgbClr val="822433"/>
                </a:solidFill>
                <a:uFill>
                  <a:solidFill>
                    <a:srgbClr val="FFFFFF"/>
                  </a:solidFill>
                </a:uFill>
                <a:latin typeface="Arial"/>
                <a:ea typeface="DejaVu Sans"/>
              </a:rPr>
              <a:t>Other Tests: 	Fixture-less Assembly</a:t>
            </a:r>
            <a:endParaRPr lang="en-US" sz="1800" b="0" strike="noStrike" spc="-1">
              <a:solidFill>
                <a:srgbClr val="000000"/>
              </a:solidFill>
              <a:uFill>
                <a:solidFill>
                  <a:srgbClr val="FFFFFF"/>
                </a:solidFill>
              </a:uFill>
              <a:latin typeface="Arial"/>
            </a:endParaRPr>
          </a:p>
        </p:txBody>
      </p:sp>
      <p:sp>
        <p:nvSpPr>
          <p:cNvPr id="159" name="CustomShape 2"/>
          <p:cNvSpPr/>
          <p:nvPr/>
        </p:nvSpPr>
        <p:spPr>
          <a:xfrm>
            <a:off x="822240" y="1290600"/>
            <a:ext cx="7662240" cy="51206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lstStyle/>
          <a:p>
            <a:pPr marL="338040" indent="-337320">
              <a:lnSpc>
                <a:spcPct val="100000"/>
              </a:lnSpc>
              <a:buClr>
                <a:srgbClr val="822433"/>
              </a:buClr>
              <a:buFont typeface="Arial"/>
              <a:buChar char="•"/>
            </a:pPr>
            <a:r>
              <a:rPr lang="en-US" sz="2400" b="0" strike="noStrike" spc="-1">
                <a:solidFill>
                  <a:srgbClr val="000000"/>
                </a:solidFill>
                <a:uFill>
                  <a:solidFill>
                    <a:srgbClr val="FFFFFF"/>
                  </a:solidFill>
                </a:uFill>
                <a:latin typeface="Arial"/>
                <a:ea typeface="DejaVu Sans"/>
              </a:rPr>
              <a:t>Uses two mappings:	</a:t>
            </a:r>
            <a:endParaRPr lang="en-US" sz="1800" b="0" strike="noStrike" spc="-1">
              <a:solidFill>
                <a:srgbClr val="000000"/>
              </a:solidFill>
              <a:uFill>
                <a:solidFill>
                  <a:srgbClr val="FFFFFF"/>
                </a:solidFill>
              </a:uFill>
              <a:latin typeface="Arial"/>
            </a:endParaRPr>
          </a:p>
          <a:p>
            <a:pPr marL="738000" lvl="1" indent="-280080">
              <a:lnSpc>
                <a:spcPct val="100000"/>
              </a:lnSpc>
              <a:buClr>
                <a:srgbClr val="000000"/>
              </a:buClr>
              <a:buFont typeface="Arial"/>
              <a:buChar char="–"/>
            </a:pPr>
            <a:r>
              <a:rPr lang="en-US" sz="2000" b="0" strike="noStrike" spc="-1">
                <a:solidFill>
                  <a:srgbClr val="000000"/>
                </a:solidFill>
                <a:uFill>
                  <a:solidFill>
                    <a:srgbClr val="FFFFFF"/>
                  </a:solidFill>
                </a:uFill>
                <a:latin typeface="Arial"/>
                <a:ea typeface="DejaVu Sans"/>
              </a:rPr>
              <a:t>Rotation information is fixed during grasping</a:t>
            </a:r>
            <a:endParaRPr lang="en-US" sz="1800" b="0" strike="noStrike" spc="-1">
              <a:solidFill>
                <a:srgbClr val="000000"/>
              </a:solidFill>
              <a:uFill>
                <a:solidFill>
                  <a:srgbClr val="FFFFFF"/>
                </a:solidFill>
              </a:uFill>
              <a:latin typeface="Arial"/>
            </a:endParaRPr>
          </a:p>
          <a:p>
            <a:pPr marL="738000" lvl="1" indent="-280080">
              <a:lnSpc>
                <a:spcPct val="100000"/>
              </a:lnSpc>
              <a:buClr>
                <a:srgbClr val="000000"/>
              </a:buClr>
              <a:buFont typeface="Arial"/>
              <a:buChar char="–"/>
            </a:pPr>
            <a:r>
              <a:rPr lang="en-US" sz="2000" b="0" strike="noStrike" spc="-1">
                <a:solidFill>
                  <a:srgbClr val="000000"/>
                </a:solidFill>
                <a:uFill>
                  <a:solidFill>
                    <a:srgbClr val="FFFFFF"/>
                  </a:solidFill>
                </a:uFill>
                <a:latin typeface="Arial"/>
                <a:ea typeface="DejaVu Sans"/>
              </a:rPr>
              <a:t>Rotation of user hands are mapped to robot during assembly in free-space 	</a:t>
            </a:r>
            <a:endParaRPr lang="en-US" sz="1800" b="0" strike="noStrike" spc="-1">
              <a:solidFill>
                <a:srgbClr val="000000"/>
              </a:solidFill>
              <a:uFill>
                <a:solidFill>
                  <a:srgbClr val="FFFFFF"/>
                </a:solidFill>
              </a:uFill>
              <a:latin typeface="Arial"/>
            </a:endParaRPr>
          </a:p>
          <a:p>
            <a:pPr marL="341280" indent="-337680">
              <a:lnSpc>
                <a:spcPct val="100000"/>
              </a:lnSpc>
            </a:pPr>
            <a:r>
              <a:rPr lang="en-US" sz="2400" b="0" strike="noStrike" spc="-1">
                <a:solidFill>
                  <a:srgbClr val="000000"/>
                </a:solidFill>
                <a:uFill>
                  <a:solidFill>
                    <a:srgbClr val="FFFFFF"/>
                  </a:solidFill>
                </a:uFill>
                <a:latin typeface="Arial"/>
                <a:ea typeface="DejaVu Sans"/>
              </a:rPr>
              <a:t> </a:t>
            </a:r>
            <a:endParaRPr lang="en-US" sz="1800" b="0" strike="noStrike" spc="-1">
              <a:solidFill>
                <a:srgbClr val="000000"/>
              </a:solidFill>
              <a:uFill>
                <a:solidFill>
                  <a:srgbClr val="FFFFFF"/>
                </a:solidFill>
              </a:uFill>
              <a:latin typeface="Arial"/>
            </a:endParaRPr>
          </a:p>
          <a:p>
            <a:pPr marL="341280" indent="-337680">
              <a:lnSpc>
                <a:spcPct val="100000"/>
              </a:lnSpc>
            </a:pPr>
            <a:r>
              <a:rPr lang="en-US" sz="2400" b="0" strike="noStrike" spc="-1">
                <a:solidFill>
                  <a:srgbClr val="000000"/>
                </a:solidFill>
                <a:uFill>
                  <a:solidFill>
                    <a:srgbClr val="FFFFFF"/>
                  </a:solidFill>
                </a:uFill>
                <a:latin typeface="Arial"/>
                <a:ea typeface="DejaVu Sans"/>
              </a:rPr>
              <a:t> </a:t>
            </a:r>
            <a:endParaRPr lang="en-US" sz="1800" b="0" strike="noStrike" spc="-1">
              <a:solidFill>
                <a:srgbClr val="000000"/>
              </a:solidFill>
              <a:uFill>
                <a:solidFill>
                  <a:srgbClr val="FFFFFF"/>
                </a:solidFill>
              </a:uFill>
              <a:latin typeface="Arial"/>
            </a:endParaRPr>
          </a:p>
          <a:p>
            <a:pPr marL="341280" indent="-337680">
              <a:lnSpc>
                <a:spcPct val="100000"/>
              </a:lnSpc>
            </a:pPr>
            <a:r>
              <a:rPr lang="en-US" sz="2400" b="0" strike="noStrike" spc="-1">
                <a:solidFill>
                  <a:srgbClr val="000000"/>
                </a:solidFill>
                <a:uFill>
                  <a:solidFill>
                    <a:srgbClr val="FFFFFF"/>
                  </a:solidFill>
                </a:uFill>
                <a:latin typeface="Arial"/>
                <a:ea typeface="DejaVu Sans"/>
              </a:rPr>
              <a:t> </a:t>
            </a:r>
            <a:endParaRPr lang="en-US" sz="1800" b="0" strike="noStrike" spc="-1">
              <a:solidFill>
                <a:srgbClr val="000000"/>
              </a:solidFill>
              <a:uFill>
                <a:solidFill>
                  <a:srgbClr val="FFFFFF"/>
                </a:solidFill>
              </a:uFill>
              <a:latin typeface="Arial"/>
            </a:endParaRPr>
          </a:p>
          <a:p>
            <a:pPr marL="341280" indent="-337680">
              <a:lnSpc>
                <a:spcPct val="100000"/>
              </a:lnSpc>
            </a:pPr>
            <a:r>
              <a:rPr lang="en-US" sz="2400" b="0" strike="noStrike" spc="-1">
                <a:solidFill>
                  <a:srgbClr val="000000"/>
                </a:solidFill>
                <a:uFill>
                  <a:solidFill>
                    <a:srgbClr val="FFFFFF"/>
                  </a:solidFill>
                </a:uFill>
                <a:latin typeface="Arial"/>
                <a:ea typeface="DejaVu Sans"/>
              </a:rPr>
              <a:t> </a:t>
            </a:r>
            <a:endParaRPr lang="en-US" sz="1800" b="0" strike="noStrike" spc="-1">
              <a:solidFill>
                <a:srgbClr val="000000"/>
              </a:solidFill>
              <a:uFill>
                <a:solidFill>
                  <a:srgbClr val="FFFFFF"/>
                </a:solidFill>
              </a:uFill>
              <a:latin typeface="Arial"/>
            </a:endParaRPr>
          </a:p>
          <a:p>
            <a:pPr marL="341280" indent="-337680">
              <a:lnSpc>
                <a:spcPct val="100000"/>
              </a:lnSpc>
            </a:pPr>
            <a:r>
              <a:rPr lang="en-US" sz="2400" b="0" strike="noStrike" spc="-1">
                <a:solidFill>
                  <a:srgbClr val="000000"/>
                </a:solidFill>
                <a:uFill>
                  <a:solidFill>
                    <a:srgbClr val="FFFFFF"/>
                  </a:solidFill>
                </a:uFill>
                <a:latin typeface="Arial"/>
                <a:ea typeface="DejaVu Sans"/>
              </a:rPr>
              <a:t> </a:t>
            </a:r>
            <a:endParaRPr lang="en-US" sz="1800" b="0" strike="noStrike" spc="-1">
              <a:solidFill>
                <a:srgbClr val="000000"/>
              </a:solidFill>
              <a:uFill>
                <a:solidFill>
                  <a:srgbClr val="FFFFFF"/>
                </a:solidFill>
              </a:uFill>
              <a:latin typeface="Arial"/>
            </a:endParaRPr>
          </a:p>
        </p:txBody>
      </p:sp>
      <p:pic>
        <p:nvPicPr>
          <p:cNvPr id="160" name="Picture 159"/>
          <p:cNvPicPr/>
          <p:nvPr/>
        </p:nvPicPr>
        <p:blipFill>
          <a:blip r:embed="rId3"/>
          <a:srcRect b="21695"/>
          <a:stretch/>
        </p:blipFill>
        <p:spPr>
          <a:xfrm>
            <a:off x="1828800" y="3467160"/>
            <a:ext cx="5303160" cy="1616760"/>
          </a:xfrm>
          <a:prstGeom prst="rect">
            <a:avLst/>
          </a:prstGeom>
          <a:ln>
            <a:noFill/>
          </a:ln>
        </p:spPr>
      </p:pic>
      <p:sp>
        <p:nvSpPr>
          <p:cNvPr id="161" name="CustomShape 3"/>
          <p:cNvSpPr/>
          <p:nvPr/>
        </p:nvSpPr>
        <p:spPr>
          <a:xfrm>
            <a:off x="0" y="6359400"/>
            <a:ext cx="9138600" cy="493200"/>
          </a:xfrm>
          <a:prstGeom prst="rect">
            <a:avLst/>
          </a:prstGeom>
          <a:solidFill>
            <a:srgbClr val="822433"/>
          </a:solidFill>
          <a:ln>
            <a:noFill/>
          </a:ln>
        </p:spPr>
        <p:style>
          <a:lnRef idx="0">
            <a:scrgbClr r="0" g="0" b="0"/>
          </a:lnRef>
          <a:fillRef idx="0">
            <a:scrgbClr r="0" g="0" b="0"/>
          </a:fillRef>
          <a:effectRef idx="0">
            <a:scrgbClr r="0" g="0" b="0"/>
          </a:effectRef>
          <a:fontRef idx="minor"/>
        </p:style>
      </p:sp>
      <p:sp>
        <p:nvSpPr>
          <p:cNvPr id="162" name="CustomShape 4"/>
          <p:cNvSpPr/>
          <p:nvPr/>
        </p:nvSpPr>
        <p:spPr>
          <a:xfrm>
            <a:off x="1219320" y="6146640"/>
            <a:ext cx="7919280" cy="705960"/>
          </a:xfrm>
          <a:prstGeom prst="rect">
            <a:avLst/>
          </a:prstGeom>
          <a:solidFill>
            <a:srgbClr val="822433"/>
          </a:solidFill>
          <a:ln>
            <a:noFill/>
          </a:ln>
        </p:spPr>
        <p:style>
          <a:lnRef idx="0">
            <a:scrgbClr r="0" g="0" b="0"/>
          </a:lnRef>
          <a:fillRef idx="0">
            <a:scrgbClr r="0" g="0" b="0"/>
          </a:fillRef>
          <a:effectRef idx="0">
            <a:scrgbClr r="0" g="0" b="0"/>
          </a:effectRef>
          <a:fontRef idx="minor"/>
        </p:style>
        <p:txBody>
          <a:bodyPr wrap="none" lIns="90000" tIns="46800" rIns="90000" bIns="46800" anchor="ctr"/>
          <a:lstStyle/>
          <a:p>
            <a:pPr>
              <a:lnSpc>
                <a:spcPct val="100000"/>
              </a:lnSpc>
            </a:pPr>
            <a:r>
              <a:rPr lang="en-US" sz="1000" b="0" strike="noStrike" spc="-1">
                <a:solidFill>
                  <a:srgbClr val="FFFFFF"/>
                </a:solidFill>
                <a:uFill>
                  <a:solidFill>
                    <a:srgbClr val="FFFFFF"/>
                  </a:solidFill>
                </a:uFill>
                <a:latin typeface="Arial"/>
                <a:ea typeface="DejaVu Sans"/>
              </a:rPr>
              <a:t>Virtual Reality for Teleoperation in Manufacturing</a:t>
            </a:r>
            <a:endParaRPr lang="en-US" sz="1800" b="0" strike="noStrike" spc="-1">
              <a:solidFill>
                <a:srgbClr val="000000"/>
              </a:solidFill>
              <a:uFill>
                <a:solidFill>
                  <a:srgbClr val="FFFFFF"/>
                </a:solidFill>
              </a:uFill>
              <a:latin typeface="Arial"/>
            </a:endParaRPr>
          </a:p>
          <a:p>
            <a:pPr>
              <a:lnSpc>
                <a:spcPct val="100000"/>
              </a:lnSpc>
            </a:pPr>
            <a:r>
              <a:rPr lang="en-US" sz="1000" b="0" strike="noStrike" spc="-1">
                <a:solidFill>
                  <a:srgbClr val="FFFFFF"/>
                </a:solidFill>
                <a:uFill>
                  <a:solidFill>
                    <a:srgbClr val="FFFFFF"/>
                  </a:solidFill>
                </a:uFill>
                <a:latin typeface="Arial"/>
                <a:ea typeface="DejaVu Sans"/>
              </a:rPr>
              <a:t>Aponte, Cecilia (1822225)</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 name="CustomShape 1"/>
          <p:cNvSpPr/>
          <p:nvPr/>
        </p:nvSpPr>
        <p:spPr>
          <a:xfrm>
            <a:off x="1115640" y="409680"/>
            <a:ext cx="7558920" cy="5040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lstStyle/>
          <a:p>
            <a:pPr>
              <a:lnSpc>
                <a:spcPct val="100000"/>
              </a:lnSpc>
            </a:pPr>
            <a:r>
              <a:rPr lang="en-US" sz="2400" b="1" strike="noStrike" spc="-1">
                <a:solidFill>
                  <a:srgbClr val="822433"/>
                </a:solidFill>
                <a:uFill>
                  <a:solidFill>
                    <a:srgbClr val="FFFFFF"/>
                  </a:solidFill>
                </a:uFill>
                <a:latin typeface="Arial"/>
                <a:ea typeface="DejaVu Sans"/>
              </a:rPr>
              <a:t>Other Tests:		Pick-n-Place </a:t>
            </a:r>
            <a:endParaRPr lang="en-US" sz="1800" b="0" strike="noStrike" spc="-1">
              <a:solidFill>
                <a:srgbClr val="000000"/>
              </a:solidFill>
              <a:uFill>
                <a:solidFill>
                  <a:srgbClr val="FFFFFF"/>
                </a:solidFill>
              </a:uFill>
              <a:latin typeface="Arial"/>
            </a:endParaRPr>
          </a:p>
        </p:txBody>
      </p:sp>
      <p:sp>
        <p:nvSpPr>
          <p:cNvPr id="164" name="CustomShape 2"/>
          <p:cNvSpPr/>
          <p:nvPr/>
        </p:nvSpPr>
        <p:spPr>
          <a:xfrm>
            <a:off x="1115640" y="1279440"/>
            <a:ext cx="7558920" cy="45871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lstStyle/>
          <a:p>
            <a:pPr marL="338040" indent="-337320">
              <a:lnSpc>
                <a:spcPct val="100000"/>
              </a:lnSpc>
              <a:buClr>
                <a:srgbClr val="822433"/>
              </a:buClr>
              <a:buFont typeface="Arial"/>
              <a:buChar char="•"/>
            </a:pPr>
            <a:r>
              <a:rPr lang="en-US" sz="2400" b="0" strike="noStrike" spc="-1">
                <a:solidFill>
                  <a:srgbClr val="000000"/>
                </a:solidFill>
                <a:uFill>
                  <a:solidFill>
                    <a:srgbClr val="FFFFFF"/>
                  </a:solidFill>
                </a:uFill>
                <a:latin typeface="Arial"/>
                <a:ea typeface="DejaVu Sans"/>
              </a:rPr>
              <a:t>Testing system’s ability to handle objects of different shape and compliance</a:t>
            </a:r>
            <a:endParaRPr lang="en-US" sz="1800" b="0" strike="noStrike" spc="-1">
              <a:solidFill>
                <a:srgbClr val="000000"/>
              </a:solidFill>
              <a:uFill>
                <a:solidFill>
                  <a:srgbClr val="FFFFFF"/>
                </a:solidFill>
              </a:uFill>
              <a:latin typeface="Arial"/>
            </a:endParaRPr>
          </a:p>
          <a:p>
            <a:pPr marL="338040" indent="-337320">
              <a:lnSpc>
                <a:spcPct val="100000"/>
              </a:lnSpc>
              <a:buClr>
                <a:srgbClr val="822433"/>
              </a:buClr>
              <a:buFont typeface="Arial"/>
              <a:buChar char="•"/>
            </a:pPr>
            <a:r>
              <a:rPr lang="en-US" sz="2400" b="0" strike="noStrike" spc="-1">
                <a:solidFill>
                  <a:srgbClr val="000000"/>
                </a:solidFill>
                <a:uFill>
                  <a:solidFill>
                    <a:srgbClr val="FFFFFF"/>
                  </a:solidFill>
                </a:uFill>
                <a:latin typeface="Arial"/>
                <a:ea typeface="DejaVu Sans"/>
              </a:rPr>
              <a:t>User can quickly execute since it has intuition of object’s response to stimuli</a:t>
            </a:r>
            <a:endParaRPr lang="en-US" sz="1800" b="0" strike="noStrike" spc="-1">
              <a:solidFill>
                <a:srgbClr val="000000"/>
              </a:solidFill>
              <a:uFill>
                <a:solidFill>
                  <a:srgbClr val="FFFFFF"/>
                </a:solidFill>
              </a:uFill>
              <a:latin typeface="Arial"/>
            </a:endParaRPr>
          </a:p>
          <a:p>
            <a:pPr marL="341280" indent="-337680">
              <a:lnSpc>
                <a:spcPct val="100000"/>
              </a:lnSpc>
            </a:pPr>
            <a:r>
              <a:rPr lang="en-US" sz="2400" b="0" strike="noStrike" spc="-1">
                <a:solidFill>
                  <a:srgbClr val="000000"/>
                </a:solidFill>
                <a:uFill>
                  <a:solidFill>
                    <a:srgbClr val="FFFFFF"/>
                  </a:solidFill>
                </a:uFill>
                <a:latin typeface="Arial"/>
                <a:ea typeface="DejaVu Sans"/>
              </a:rPr>
              <a:t> </a:t>
            </a:r>
            <a:endParaRPr lang="en-US" sz="1800" b="0" strike="noStrike" spc="-1">
              <a:solidFill>
                <a:srgbClr val="000000"/>
              </a:solidFill>
              <a:uFill>
                <a:solidFill>
                  <a:srgbClr val="FFFFFF"/>
                </a:solidFill>
              </a:uFill>
              <a:latin typeface="Arial"/>
            </a:endParaRPr>
          </a:p>
          <a:p>
            <a:pPr marL="341280" indent="-337680">
              <a:lnSpc>
                <a:spcPct val="100000"/>
              </a:lnSpc>
            </a:pPr>
            <a:r>
              <a:rPr lang="en-US" sz="2400" b="0" strike="noStrike" spc="-1">
                <a:solidFill>
                  <a:srgbClr val="000000"/>
                </a:solidFill>
                <a:uFill>
                  <a:solidFill>
                    <a:srgbClr val="FFFFFF"/>
                  </a:solidFill>
                </a:uFill>
                <a:latin typeface="Arial"/>
                <a:ea typeface="DejaVu Sans"/>
              </a:rPr>
              <a:t> </a:t>
            </a:r>
            <a:endParaRPr lang="en-US" sz="1800" b="0" strike="noStrike" spc="-1">
              <a:solidFill>
                <a:srgbClr val="000000"/>
              </a:solidFill>
              <a:uFill>
                <a:solidFill>
                  <a:srgbClr val="FFFFFF"/>
                </a:solidFill>
              </a:uFill>
              <a:latin typeface="Arial"/>
            </a:endParaRPr>
          </a:p>
          <a:p>
            <a:pPr marL="341280" indent="-337680">
              <a:lnSpc>
                <a:spcPct val="100000"/>
              </a:lnSpc>
            </a:pPr>
            <a:r>
              <a:rPr lang="en-US" sz="2400" b="0" strike="noStrike" spc="-1">
                <a:solidFill>
                  <a:srgbClr val="000000"/>
                </a:solidFill>
                <a:uFill>
                  <a:solidFill>
                    <a:srgbClr val="FFFFFF"/>
                  </a:solidFill>
                </a:uFill>
                <a:latin typeface="Arial"/>
                <a:ea typeface="DejaVu Sans"/>
              </a:rPr>
              <a:t> </a:t>
            </a:r>
            <a:endParaRPr lang="en-US" sz="1800" b="0" strike="noStrike" spc="-1">
              <a:solidFill>
                <a:srgbClr val="000000"/>
              </a:solidFill>
              <a:uFill>
                <a:solidFill>
                  <a:srgbClr val="FFFFFF"/>
                </a:solidFill>
              </a:uFill>
              <a:latin typeface="Arial"/>
            </a:endParaRPr>
          </a:p>
        </p:txBody>
      </p:sp>
      <p:pic>
        <p:nvPicPr>
          <p:cNvPr id="165" name="Picture 164"/>
          <p:cNvPicPr/>
          <p:nvPr/>
        </p:nvPicPr>
        <p:blipFill>
          <a:blip r:embed="rId3"/>
          <a:stretch/>
        </p:blipFill>
        <p:spPr>
          <a:xfrm>
            <a:off x="2200320" y="3352680"/>
            <a:ext cx="4639320" cy="2042640"/>
          </a:xfrm>
          <a:prstGeom prst="rect">
            <a:avLst/>
          </a:prstGeom>
          <a:ln>
            <a:noFill/>
          </a:ln>
        </p:spPr>
      </p:pic>
      <p:sp>
        <p:nvSpPr>
          <p:cNvPr id="166" name="CustomShape 3"/>
          <p:cNvSpPr/>
          <p:nvPr/>
        </p:nvSpPr>
        <p:spPr>
          <a:xfrm>
            <a:off x="0" y="6359400"/>
            <a:ext cx="9138600" cy="493200"/>
          </a:xfrm>
          <a:prstGeom prst="rect">
            <a:avLst/>
          </a:prstGeom>
          <a:solidFill>
            <a:srgbClr val="822433"/>
          </a:solidFill>
          <a:ln>
            <a:noFill/>
          </a:ln>
        </p:spPr>
        <p:style>
          <a:lnRef idx="0">
            <a:scrgbClr r="0" g="0" b="0"/>
          </a:lnRef>
          <a:fillRef idx="0">
            <a:scrgbClr r="0" g="0" b="0"/>
          </a:fillRef>
          <a:effectRef idx="0">
            <a:scrgbClr r="0" g="0" b="0"/>
          </a:effectRef>
          <a:fontRef idx="minor"/>
        </p:style>
      </p:sp>
      <p:sp>
        <p:nvSpPr>
          <p:cNvPr id="167" name="CustomShape 4"/>
          <p:cNvSpPr/>
          <p:nvPr/>
        </p:nvSpPr>
        <p:spPr>
          <a:xfrm>
            <a:off x="1219320" y="6146640"/>
            <a:ext cx="7919280" cy="705960"/>
          </a:xfrm>
          <a:prstGeom prst="rect">
            <a:avLst/>
          </a:prstGeom>
          <a:solidFill>
            <a:srgbClr val="822433"/>
          </a:solidFill>
          <a:ln>
            <a:noFill/>
          </a:ln>
        </p:spPr>
        <p:style>
          <a:lnRef idx="0">
            <a:scrgbClr r="0" g="0" b="0"/>
          </a:lnRef>
          <a:fillRef idx="0">
            <a:scrgbClr r="0" g="0" b="0"/>
          </a:fillRef>
          <a:effectRef idx="0">
            <a:scrgbClr r="0" g="0" b="0"/>
          </a:effectRef>
          <a:fontRef idx="minor"/>
        </p:style>
        <p:txBody>
          <a:bodyPr wrap="none" lIns="90000" tIns="46800" rIns="90000" bIns="46800" anchor="ctr"/>
          <a:lstStyle/>
          <a:p>
            <a:pPr>
              <a:lnSpc>
                <a:spcPct val="100000"/>
              </a:lnSpc>
            </a:pPr>
            <a:r>
              <a:rPr lang="en-US" sz="1000" b="0" strike="noStrike" spc="-1">
                <a:solidFill>
                  <a:srgbClr val="FFFFFF"/>
                </a:solidFill>
                <a:uFill>
                  <a:solidFill>
                    <a:srgbClr val="FFFFFF"/>
                  </a:solidFill>
                </a:uFill>
                <a:latin typeface="Arial"/>
                <a:ea typeface="DejaVu Sans"/>
              </a:rPr>
              <a:t>Virtual Reality for Teleoperation in Manufacturing</a:t>
            </a:r>
            <a:endParaRPr lang="en-US" sz="1800" b="0" strike="noStrike" spc="-1">
              <a:solidFill>
                <a:srgbClr val="000000"/>
              </a:solidFill>
              <a:uFill>
                <a:solidFill>
                  <a:srgbClr val="FFFFFF"/>
                </a:solidFill>
              </a:uFill>
              <a:latin typeface="Arial"/>
            </a:endParaRPr>
          </a:p>
          <a:p>
            <a:pPr>
              <a:lnSpc>
                <a:spcPct val="100000"/>
              </a:lnSpc>
            </a:pPr>
            <a:r>
              <a:rPr lang="en-US" sz="1000" b="0" strike="noStrike" spc="-1">
                <a:solidFill>
                  <a:srgbClr val="FFFFFF"/>
                </a:solidFill>
                <a:uFill>
                  <a:solidFill>
                    <a:srgbClr val="FFFFFF"/>
                  </a:solidFill>
                </a:uFill>
                <a:latin typeface="Arial"/>
                <a:ea typeface="DejaVu Sans"/>
              </a:rPr>
              <a:t>Aponte, Cecilia (1822225)</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8" name="CustomShape 1"/>
          <p:cNvSpPr/>
          <p:nvPr/>
        </p:nvSpPr>
        <p:spPr>
          <a:xfrm>
            <a:off x="1115640" y="409680"/>
            <a:ext cx="7558920" cy="5040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lstStyle/>
          <a:p>
            <a:pPr>
              <a:lnSpc>
                <a:spcPct val="100000"/>
              </a:lnSpc>
            </a:pPr>
            <a:r>
              <a:rPr lang="en-US" sz="2400" b="1" strike="noStrike" spc="-1">
                <a:solidFill>
                  <a:srgbClr val="822433"/>
                </a:solidFill>
                <a:uFill>
                  <a:solidFill>
                    <a:srgbClr val="FFFFFF"/>
                  </a:solidFill>
                </a:uFill>
                <a:latin typeface="Arial"/>
                <a:ea typeface="DejaVu Sans"/>
              </a:rPr>
              <a:t>Other Tests: 	Manufacturing Tasks</a:t>
            </a:r>
            <a:endParaRPr lang="en-US" sz="1800" b="0" strike="noStrike" spc="-1">
              <a:solidFill>
                <a:srgbClr val="000000"/>
              </a:solidFill>
              <a:uFill>
                <a:solidFill>
                  <a:srgbClr val="FFFFFF"/>
                </a:solidFill>
              </a:uFill>
              <a:latin typeface="Arial"/>
            </a:endParaRPr>
          </a:p>
        </p:txBody>
      </p:sp>
      <p:sp>
        <p:nvSpPr>
          <p:cNvPr id="169" name="CustomShape 2"/>
          <p:cNvSpPr/>
          <p:nvPr/>
        </p:nvSpPr>
        <p:spPr>
          <a:xfrm>
            <a:off x="822240" y="1290600"/>
            <a:ext cx="7662240" cy="51206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lstStyle/>
          <a:p>
            <a:pPr marL="338040" indent="-337320">
              <a:lnSpc>
                <a:spcPct val="100000"/>
              </a:lnSpc>
              <a:buClr>
                <a:srgbClr val="822433"/>
              </a:buClr>
              <a:buFont typeface="Arial"/>
              <a:buChar char="•"/>
            </a:pPr>
            <a:r>
              <a:rPr lang="en-US" sz="2400" b="0" strike="noStrike" spc="-1">
                <a:solidFill>
                  <a:srgbClr val="000000"/>
                </a:solidFill>
                <a:uFill>
                  <a:solidFill>
                    <a:srgbClr val="FFFFFF"/>
                  </a:solidFill>
                </a:uFill>
                <a:latin typeface="Arial"/>
                <a:ea typeface="DejaVu Sans"/>
              </a:rPr>
              <a:t>Tested the relative utility of the hand cameras since camera on the gripper holding the staple gun can’t be used</a:t>
            </a:r>
            <a:endParaRPr lang="en-US" sz="1800" b="0" strike="noStrike" spc="-1">
              <a:solidFill>
                <a:srgbClr val="000000"/>
              </a:solidFill>
              <a:uFill>
                <a:solidFill>
                  <a:srgbClr val="FFFFFF"/>
                </a:solidFill>
              </a:uFill>
              <a:latin typeface="Arial"/>
            </a:endParaRPr>
          </a:p>
          <a:p>
            <a:pPr marL="341280" indent="-337680">
              <a:lnSpc>
                <a:spcPct val="100000"/>
              </a:lnSpc>
            </a:pPr>
            <a:r>
              <a:rPr lang="en-US" sz="2400" b="0" strike="noStrike" spc="-1">
                <a:solidFill>
                  <a:srgbClr val="000000"/>
                </a:solidFill>
                <a:uFill>
                  <a:solidFill>
                    <a:srgbClr val="FFFFFF"/>
                  </a:solidFill>
                </a:uFill>
                <a:latin typeface="Arial"/>
                <a:ea typeface="DejaVu Sans"/>
              </a:rPr>
              <a:t> </a:t>
            </a:r>
            <a:endParaRPr lang="en-US" sz="1800" b="0" strike="noStrike" spc="-1">
              <a:solidFill>
                <a:srgbClr val="000000"/>
              </a:solidFill>
              <a:uFill>
                <a:solidFill>
                  <a:srgbClr val="FFFFFF"/>
                </a:solidFill>
              </a:uFill>
              <a:latin typeface="Arial"/>
            </a:endParaRPr>
          </a:p>
          <a:p>
            <a:pPr marL="341280" indent="-337680">
              <a:lnSpc>
                <a:spcPct val="100000"/>
              </a:lnSpc>
            </a:pPr>
            <a:r>
              <a:rPr lang="en-US" sz="2400" b="0" strike="noStrike" spc="-1">
                <a:solidFill>
                  <a:srgbClr val="000000"/>
                </a:solidFill>
                <a:uFill>
                  <a:solidFill>
                    <a:srgbClr val="FFFFFF"/>
                  </a:solidFill>
                </a:uFill>
                <a:latin typeface="Arial"/>
                <a:ea typeface="DejaVu Sans"/>
              </a:rPr>
              <a:t> </a:t>
            </a:r>
            <a:endParaRPr lang="en-US" sz="1800" b="0" strike="noStrike" spc="-1">
              <a:solidFill>
                <a:srgbClr val="000000"/>
              </a:solidFill>
              <a:uFill>
                <a:solidFill>
                  <a:srgbClr val="FFFFFF"/>
                </a:solidFill>
              </a:uFill>
              <a:latin typeface="Arial"/>
            </a:endParaRPr>
          </a:p>
          <a:p>
            <a:pPr marL="341280" indent="-337680">
              <a:lnSpc>
                <a:spcPct val="100000"/>
              </a:lnSpc>
            </a:pPr>
            <a:r>
              <a:rPr lang="en-US" sz="2400" b="0" strike="noStrike" spc="-1">
                <a:solidFill>
                  <a:srgbClr val="000000"/>
                </a:solidFill>
                <a:uFill>
                  <a:solidFill>
                    <a:srgbClr val="FFFFFF"/>
                  </a:solidFill>
                </a:uFill>
                <a:latin typeface="Arial"/>
                <a:ea typeface="DejaVu Sans"/>
              </a:rPr>
              <a:t> </a:t>
            </a:r>
            <a:endParaRPr lang="en-US" sz="1800" b="0" strike="noStrike" spc="-1">
              <a:solidFill>
                <a:srgbClr val="000000"/>
              </a:solidFill>
              <a:uFill>
                <a:solidFill>
                  <a:srgbClr val="FFFFFF"/>
                </a:solidFill>
              </a:uFill>
              <a:latin typeface="Arial"/>
            </a:endParaRPr>
          </a:p>
          <a:p>
            <a:pPr marL="341280" indent="-337680">
              <a:lnSpc>
                <a:spcPct val="100000"/>
              </a:lnSpc>
            </a:pPr>
            <a:r>
              <a:rPr lang="en-US" sz="2400" b="0" strike="noStrike" spc="-1">
                <a:solidFill>
                  <a:srgbClr val="000000"/>
                </a:solidFill>
                <a:uFill>
                  <a:solidFill>
                    <a:srgbClr val="FFFFFF"/>
                  </a:solidFill>
                </a:uFill>
                <a:latin typeface="Arial"/>
                <a:ea typeface="DejaVu Sans"/>
              </a:rPr>
              <a:t> </a:t>
            </a:r>
            <a:endParaRPr lang="en-US" sz="1800" b="0" strike="noStrike" spc="-1">
              <a:solidFill>
                <a:srgbClr val="000000"/>
              </a:solidFill>
              <a:uFill>
                <a:solidFill>
                  <a:srgbClr val="FFFFFF"/>
                </a:solidFill>
              </a:uFill>
              <a:latin typeface="Arial"/>
            </a:endParaRPr>
          </a:p>
          <a:p>
            <a:pPr marL="341280" indent="-337680">
              <a:lnSpc>
                <a:spcPct val="100000"/>
              </a:lnSpc>
            </a:pPr>
            <a:r>
              <a:rPr lang="en-US" sz="2400" b="0" strike="noStrike" spc="-1">
                <a:solidFill>
                  <a:srgbClr val="000000"/>
                </a:solidFill>
                <a:uFill>
                  <a:solidFill>
                    <a:srgbClr val="FFFFFF"/>
                  </a:solidFill>
                </a:uFill>
                <a:latin typeface="Arial"/>
                <a:ea typeface="DejaVu Sans"/>
              </a:rPr>
              <a:t> </a:t>
            </a:r>
            <a:endParaRPr lang="en-US" sz="1800" b="0" strike="noStrike" spc="-1">
              <a:solidFill>
                <a:srgbClr val="000000"/>
              </a:solidFill>
              <a:uFill>
                <a:solidFill>
                  <a:srgbClr val="FFFFFF"/>
                </a:solidFill>
              </a:uFill>
              <a:latin typeface="Arial"/>
            </a:endParaRPr>
          </a:p>
          <a:p>
            <a:pPr marL="341280" indent="-337680">
              <a:lnSpc>
                <a:spcPct val="100000"/>
              </a:lnSpc>
            </a:pPr>
            <a:r>
              <a:rPr lang="en-US" sz="2400" b="0" strike="noStrike" spc="-1">
                <a:solidFill>
                  <a:srgbClr val="000000"/>
                </a:solidFill>
                <a:uFill>
                  <a:solidFill>
                    <a:srgbClr val="FFFFFF"/>
                  </a:solidFill>
                </a:uFill>
                <a:latin typeface="Arial"/>
                <a:ea typeface="DejaVu Sans"/>
              </a:rPr>
              <a:t> </a:t>
            </a:r>
            <a:endParaRPr lang="en-US" sz="1800" b="0" strike="noStrike" spc="-1">
              <a:solidFill>
                <a:srgbClr val="000000"/>
              </a:solidFill>
              <a:uFill>
                <a:solidFill>
                  <a:srgbClr val="FFFFFF"/>
                </a:solidFill>
              </a:uFill>
              <a:latin typeface="Arial"/>
            </a:endParaRPr>
          </a:p>
          <a:p>
            <a:pPr marL="341280" indent="-337680">
              <a:lnSpc>
                <a:spcPct val="100000"/>
              </a:lnSpc>
            </a:pPr>
            <a:endParaRPr lang="en-US" sz="1800" b="0" strike="noStrike" spc="-1">
              <a:solidFill>
                <a:srgbClr val="000000"/>
              </a:solidFill>
              <a:uFill>
                <a:solidFill>
                  <a:srgbClr val="FFFFFF"/>
                </a:solidFill>
              </a:uFill>
              <a:latin typeface="Arial"/>
            </a:endParaRPr>
          </a:p>
          <a:p>
            <a:pPr marL="341280" indent="-337680">
              <a:lnSpc>
                <a:spcPct val="100000"/>
              </a:lnSpc>
            </a:pPr>
            <a:endParaRPr lang="en-US" sz="1800" b="0" strike="noStrike" spc="-1">
              <a:solidFill>
                <a:srgbClr val="000000"/>
              </a:solidFill>
              <a:uFill>
                <a:solidFill>
                  <a:srgbClr val="FFFFFF"/>
                </a:solidFill>
              </a:uFill>
              <a:latin typeface="Arial"/>
            </a:endParaRPr>
          </a:p>
          <a:p>
            <a:pPr marL="338040" indent="-337320">
              <a:lnSpc>
                <a:spcPct val="100000"/>
              </a:lnSpc>
              <a:buClr>
                <a:srgbClr val="822433"/>
              </a:buClr>
              <a:buFont typeface="Arial"/>
              <a:buChar char="•"/>
            </a:pPr>
            <a:r>
              <a:rPr lang="en-US" sz="2400" b="0" strike="noStrike" spc="-1">
                <a:solidFill>
                  <a:srgbClr val="000000"/>
                </a:solidFill>
                <a:uFill>
                  <a:solidFill>
                    <a:srgbClr val="FFFFFF"/>
                  </a:solidFill>
                </a:uFill>
                <a:latin typeface="Arial"/>
                <a:ea typeface="DejaVu Sans"/>
              </a:rPr>
              <a:t>Improvement: addition of pressure sensor and display</a:t>
            </a:r>
            <a:r>
              <a:rPr lang="en-US" sz="2400" b="1" strike="noStrike" spc="-1">
                <a:solidFill>
                  <a:srgbClr val="000000"/>
                </a:solidFill>
                <a:uFill>
                  <a:solidFill>
                    <a:srgbClr val="FFFFFF"/>
                  </a:solidFill>
                </a:uFill>
                <a:latin typeface="Arial"/>
                <a:ea typeface="DejaVu Sans"/>
              </a:rPr>
              <a:t> </a:t>
            </a:r>
            <a:endParaRPr lang="en-US" sz="1800" b="0" strike="noStrike" spc="-1">
              <a:solidFill>
                <a:srgbClr val="000000"/>
              </a:solidFill>
              <a:uFill>
                <a:solidFill>
                  <a:srgbClr val="FFFFFF"/>
                </a:solidFill>
              </a:uFill>
              <a:latin typeface="Arial"/>
            </a:endParaRPr>
          </a:p>
          <a:p>
            <a:pPr marL="341280" indent="-337680">
              <a:lnSpc>
                <a:spcPct val="100000"/>
              </a:lnSpc>
            </a:pPr>
            <a:r>
              <a:rPr lang="en-US" sz="2400" b="1" strike="noStrike" spc="-1">
                <a:solidFill>
                  <a:srgbClr val="000000"/>
                </a:solidFill>
                <a:uFill>
                  <a:solidFill>
                    <a:srgbClr val="FFFFFF"/>
                  </a:solidFill>
                </a:uFill>
                <a:latin typeface="Arial"/>
                <a:ea typeface="DejaVu Sans"/>
              </a:rPr>
              <a:t> </a:t>
            </a:r>
            <a:endParaRPr lang="en-US" sz="1800" b="0" strike="noStrike" spc="-1">
              <a:solidFill>
                <a:srgbClr val="000000"/>
              </a:solidFill>
              <a:uFill>
                <a:solidFill>
                  <a:srgbClr val="FFFFFF"/>
                </a:solidFill>
              </a:uFill>
              <a:latin typeface="Arial"/>
            </a:endParaRPr>
          </a:p>
          <a:p>
            <a:pPr marL="341280" indent="-337680">
              <a:lnSpc>
                <a:spcPct val="100000"/>
              </a:lnSpc>
            </a:pPr>
            <a:r>
              <a:rPr lang="en-US" sz="2400" b="1" strike="noStrike" spc="-1">
                <a:solidFill>
                  <a:srgbClr val="000000"/>
                </a:solidFill>
                <a:uFill>
                  <a:solidFill>
                    <a:srgbClr val="FFFFFF"/>
                  </a:solidFill>
                </a:uFill>
                <a:latin typeface="Arial"/>
                <a:ea typeface="DejaVu Sans"/>
              </a:rPr>
              <a:t> </a:t>
            </a:r>
            <a:endParaRPr lang="en-US" sz="1800" b="0" strike="noStrike" spc="-1">
              <a:solidFill>
                <a:srgbClr val="000000"/>
              </a:solidFill>
              <a:uFill>
                <a:solidFill>
                  <a:srgbClr val="FFFFFF"/>
                </a:solidFill>
              </a:uFill>
              <a:latin typeface="Arial"/>
            </a:endParaRPr>
          </a:p>
          <a:p>
            <a:pPr marL="341280" indent="-337680">
              <a:lnSpc>
                <a:spcPct val="100000"/>
              </a:lnSpc>
            </a:pPr>
            <a:r>
              <a:rPr lang="en-US" sz="2400" b="1" strike="noStrike" spc="-1">
                <a:solidFill>
                  <a:srgbClr val="000000"/>
                </a:solidFill>
                <a:uFill>
                  <a:solidFill>
                    <a:srgbClr val="FFFFFF"/>
                  </a:solidFill>
                </a:uFill>
                <a:latin typeface="Arial"/>
                <a:ea typeface="DejaVu Sans"/>
              </a:rPr>
              <a:t> </a:t>
            </a:r>
            <a:endParaRPr lang="en-US" sz="1800" b="0" strike="noStrike" spc="-1">
              <a:solidFill>
                <a:srgbClr val="000000"/>
              </a:solidFill>
              <a:uFill>
                <a:solidFill>
                  <a:srgbClr val="FFFFFF"/>
                </a:solidFill>
              </a:uFill>
              <a:latin typeface="Arial"/>
            </a:endParaRPr>
          </a:p>
          <a:p>
            <a:pPr marL="341280" indent="-337680">
              <a:lnSpc>
                <a:spcPct val="100000"/>
              </a:lnSpc>
            </a:pPr>
            <a:r>
              <a:rPr lang="en-US" sz="2400" b="1" strike="noStrike" spc="-1">
                <a:solidFill>
                  <a:srgbClr val="000000"/>
                </a:solidFill>
                <a:uFill>
                  <a:solidFill>
                    <a:srgbClr val="FFFFFF"/>
                  </a:solidFill>
                </a:uFill>
                <a:latin typeface="Arial"/>
                <a:ea typeface="DejaVu Sans"/>
              </a:rPr>
              <a:t> </a:t>
            </a:r>
            <a:endParaRPr lang="en-US" sz="1800" b="0" strike="noStrike" spc="-1">
              <a:solidFill>
                <a:srgbClr val="000000"/>
              </a:solidFill>
              <a:uFill>
                <a:solidFill>
                  <a:srgbClr val="FFFFFF"/>
                </a:solidFill>
              </a:uFill>
              <a:latin typeface="Arial"/>
            </a:endParaRPr>
          </a:p>
          <a:p>
            <a:pPr marL="341280" indent="-337680">
              <a:lnSpc>
                <a:spcPct val="100000"/>
              </a:lnSpc>
            </a:pPr>
            <a:r>
              <a:rPr lang="en-US" sz="2400" b="1" strike="noStrike" spc="-1">
                <a:solidFill>
                  <a:srgbClr val="000000"/>
                </a:solidFill>
                <a:uFill>
                  <a:solidFill>
                    <a:srgbClr val="FFFFFF"/>
                  </a:solidFill>
                </a:uFill>
                <a:latin typeface="Arial"/>
                <a:ea typeface="DejaVu Sans"/>
              </a:rPr>
              <a:t> </a:t>
            </a:r>
            <a:endParaRPr lang="en-US" sz="1800" b="0" strike="noStrike" spc="-1">
              <a:solidFill>
                <a:srgbClr val="000000"/>
              </a:solidFill>
              <a:uFill>
                <a:solidFill>
                  <a:srgbClr val="FFFFFF"/>
                </a:solidFill>
              </a:uFill>
              <a:latin typeface="Arial"/>
            </a:endParaRPr>
          </a:p>
        </p:txBody>
      </p:sp>
      <p:pic>
        <p:nvPicPr>
          <p:cNvPr id="170" name="Picture 169"/>
          <p:cNvPicPr/>
          <p:nvPr/>
        </p:nvPicPr>
        <p:blipFill>
          <a:blip r:embed="rId3"/>
          <a:stretch/>
        </p:blipFill>
        <p:spPr>
          <a:xfrm>
            <a:off x="2651040" y="2198520"/>
            <a:ext cx="4317480" cy="1366200"/>
          </a:xfrm>
          <a:prstGeom prst="rect">
            <a:avLst/>
          </a:prstGeom>
          <a:ln>
            <a:noFill/>
          </a:ln>
        </p:spPr>
      </p:pic>
      <p:pic>
        <p:nvPicPr>
          <p:cNvPr id="171" name="Picture 170"/>
          <p:cNvPicPr/>
          <p:nvPr/>
        </p:nvPicPr>
        <p:blipFill>
          <a:blip r:embed="rId4"/>
          <a:stretch/>
        </p:blipFill>
        <p:spPr>
          <a:xfrm>
            <a:off x="2676600" y="3657600"/>
            <a:ext cx="3687120" cy="1410480"/>
          </a:xfrm>
          <a:prstGeom prst="rect">
            <a:avLst/>
          </a:prstGeom>
          <a:ln>
            <a:noFill/>
          </a:ln>
        </p:spPr>
      </p:pic>
      <p:sp>
        <p:nvSpPr>
          <p:cNvPr id="172" name="CustomShape 3"/>
          <p:cNvSpPr/>
          <p:nvPr/>
        </p:nvSpPr>
        <p:spPr>
          <a:xfrm>
            <a:off x="0" y="6359400"/>
            <a:ext cx="9138600" cy="493200"/>
          </a:xfrm>
          <a:prstGeom prst="rect">
            <a:avLst/>
          </a:prstGeom>
          <a:solidFill>
            <a:srgbClr val="822433"/>
          </a:solidFill>
          <a:ln>
            <a:noFill/>
          </a:ln>
        </p:spPr>
        <p:style>
          <a:lnRef idx="0">
            <a:scrgbClr r="0" g="0" b="0"/>
          </a:lnRef>
          <a:fillRef idx="0">
            <a:scrgbClr r="0" g="0" b="0"/>
          </a:fillRef>
          <a:effectRef idx="0">
            <a:scrgbClr r="0" g="0" b="0"/>
          </a:effectRef>
          <a:fontRef idx="minor"/>
        </p:style>
      </p:sp>
      <p:sp>
        <p:nvSpPr>
          <p:cNvPr id="173" name="CustomShape 4"/>
          <p:cNvSpPr/>
          <p:nvPr/>
        </p:nvSpPr>
        <p:spPr>
          <a:xfrm>
            <a:off x="1219320" y="6146640"/>
            <a:ext cx="7919280" cy="705960"/>
          </a:xfrm>
          <a:prstGeom prst="rect">
            <a:avLst/>
          </a:prstGeom>
          <a:solidFill>
            <a:srgbClr val="822433"/>
          </a:solidFill>
          <a:ln>
            <a:noFill/>
          </a:ln>
        </p:spPr>
        <p:style>
          <a:lnRef idx="0">
            <a:scrgbClr r="0" g="0" b="0"/>
          </a:lnRef>
          <a:fillRef idx="0">
            <a:scrgbClr r="0" g="0" b="0"/>
          </a:fillRef>
          <a:effectRef idx="0">
            <a:scrgbClr r="0" g="0" b="0"/>
          </a:effectRef>
          <a:fontRef idx="minor"/>
        </p:style>
        <p:txBody>
          <a:bodyPr wrap="none" lIns="90000" tIns="46800" rIns="90000" bIns="46800" anchor="ctr"/>
          <a:lstStyle/>
          <a:p>
            <a:pPr>
              <a:lnSpc>
                <a:spcPct val="100000"/>
              </a:lnSpc>
            </a:pPr>
            <a:r>
              <a:rPr lang="en-US" sz="1000" b="0" strike="noStrike" spc="-1">
                <a:solidFill>
                  <a:srgbClr val="FFFFFF"/>
                </a:solidFill>
                <a:uFill>
                  <a:solidFill>
                    <a:srgbClr val="FFFFFF"/>
                  </a:solidFill>
                </a:uFill>
                <a:latin typeface="Arial"/>
                <a:ea typeface="DejaVu Sans"/>
              </a:rPr>
              <a:t>Virtual Reality for Teleoperation in Manufacturing</a:t>
            </a:r>
            <a:endParaRPr lang="en-US" sz="1800" b="0" strike="noStrike" spc="-1">
              <a:solidFill>
                <a:srgbClr val="000000"/>
              </a:solidFill>
              <a:uFill>
                <a:solidFill>
                  <a:srgbClr val="FFFFFF"/>
                </a:solidFill>
              </a:uFill>
              <a:latin typeface="Arial"/>
            </a:endParaRPr>
          </a:p>
          <a:p>
            <a:pPr>
              <a:lnSpc>
                <a:spcPct val="100000"/>
              </a:lnSpc>
            </a:pPr>
            <a:r>
              <a:rPr lang="en-US" sz="1000" b="0" strike="noStrike" spc="-1">
                <a:solidFill>
                  <a:srgbClr val="FFFFFF"/>
                </a:solidFill>
                <a:uFill>
                  <a:solidFill>
                    <a:srgbClr val="FFFFFF"/>
                  </a:solidFill>
                </a:uFill>
                <a:latin typeface="Arial"/>
                <a:ea typeface="DejaVu Sans"/>
              </a:rPr>
              <a:t>Aponte, Cecilia (1822225)</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 name="CustomShape 1"/>
          <p:cNvSpPr/>
          <p:nvPr/>
        </p:nvSpPr>
        <p:spPr>
          <a:xfrm>
            <a:off x="1115640" y="409680"/>
            <a:ext cx="7558920" cy="5040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lstStyle/>
          <a:p>
            <a:pPr>
              <a:lnSpc>
                <a:spcPct val="100000"/>
              </a:lnSpc>
            </a:pPr>
            <a:r>
              <a:rPr lang="en-US" sz="2400" b="1" strike="noStrike" spc="-1">
                <a:solidFill>
                  <a:srgbClr val="822433"/>
                </a:solidFill>
                <a:uFill>
                  <a:solidFill>
                    <a:srgbClr val="FFFFFF"/>
                  </a:solidFill>
                </a:uFill>
                <a:latin typeface="Arial"/>
                <a:ea typeface="DejaVu Sans"/>
              </a:rPr>
              <a:t>Summary</a:t>
            </a:r>
            <a:endParaRPr lang="en-US" sz="1800" b="0" strike="noStrike" spc="-1">
              <a:solidFill>
                <a:srgbClr val="000000"/>
              </a:solidFill>
              <a:uFill>
                <a:solidFill>
                  <a:srgbClr val="FFFFFF"/>
                </a:solidFill>
              </a:uFill>
              <a:latin typeface="Arial"/>
            </a:endParaRPr>
          </a:p>
        </p:txBody>
      </p:sp>
      <p:sp>
        <p:nvSpPr>
          <p:cNvPr id="175" name="CustomShape 2"/>
          <p:cNvSpPr/>
          <p:nvPr/>
        </p:nvSpPr>
        <p:spPr>
          <a:xfrm>
            <a:off x="1115640" y="1096920"/>
            <a:ext cx="7558920" cy="51206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lstStyle/>
          <a:p>
            <a:pPr marL="338040" indent="-337320">
              <a:lnSpc>
                <a:spcPct val="100000"/>
              </a:lnSpc>
              <a:buClr>
                <a:srgbClr val="822433"/>
              </a:buClr>
              <a:buFont typeface="Arial"/>
              <a:buChar char="•"/>
            </a:pPr>
            <a:r>
              <a:rPr lang="en-US" sz="2400" b="0" strike="noStrike" spc="-1">
                <a:solidFill>
                  <a:srgbClr val="000000"/>
                </a:solidFill>
                <a:uFill>
                  <a:solidFill>
                    <a:srgbClr val="FFFFFF"/>
                  </a:solidFill>
                </a:uFill>
                <a:latin typeface="Arial"/>
                <a:ea typeface="DejaVu Sans"/>
              </a:rPr>
              <a:t>Flexible system across tasks, networks, and bandwidth</a:t>
            </a:r>
            <a:endParaRPr lang="en-US" sz="1800" b="0" strike="noStrike" spc="-1">
              <a:solidFill>
                <a:srgbClr val="000000"/>
              </a:solidFill>
              <a:uFill>
                <a:solidFill>
                  <a:srgbClr val="FFFFFF"/>
                </a:solidFill>
              </a:uFill>
              <a:latin typeface="Arial"/>
            </a:endParaRPr>
          </a:p>
          <a:p>
            <a:pPr marL="338040" indent="-337320">
              <a:lnSpc>
                <a:spcPct val="100000"/>
              </a:lnSpc>
              <a:buClr>
                <a:srgbClr val="822433"/>
              </a:buClr>
              <a:buFont typeface="Arial"/>
              <a:buChar char="•"/>
            </a:pPr>
            <a:r>
              <a:rPr lang="en-US" sz="2400" b="0" strike="noStrike" spc="-1">
                <a:solidFill>
                  <a:srgbClr val="000000"/>
                </a:solidFill>
                <a:uFill>
                  <a:solidFill>
                    <a:srgbClr val="FFFFFF"/>
                  </a:solidFill>
                </a:uFill>
                <a:latin typeface="Arial"/>
                <a:ea typeface="DejaVu Sans"/>
              </a:rPr>
              <a:t>Utility and ergonomics are improved due to the system’s ability to change between mappings</a:t>
            </a:r>
            <a:endParaRPr lang="en-US" sz="1800" b="0" strike="noStrike" spc="-1">
              <a:solidFill>
                <a:srgbClr val="000000"/>
              </a:solidFill>
              <a:uFill>
                <a:solidFill>
                  <a:srgbClr val="FFFFFF"/>
                </a:solidFill>
              </a:uFill>
              <a:latin typeface="Arial"/>
            </a:endParaRPr>
          </a:p>
          <a:p>
            <a:pPr marL="338040" indent="-337320">
              <a:lnSpc>
                <a:spcPct val="100000"/>
              </a:lnSpc>
              <a:buClr>
                <a:srgbClr val="822433"/>
              </a:buClr>
              <a:buFont typeface="Arial"/>
              <a:buChar char="•"/>
            </a:pPr>
            <a:r>
              <a:rPr lang="en-US" sz="2400" b="0" strike="noStrike" spc="-1">
                <a:solidFill>
                  <a:srgbClr val="000000"/>
                </a:solidFill>
                <a:uFill>
                  <a:solidFill>
                    <a:srgbClr val="FFFFFF"/>
                  </a:solidFill>
                </a:uFill>
                <a:latin typeface="Arial"/>
                <a:ea typeface="DejaVu Sans"/>
              </a:rPr>
              <a:t>Low-cost implementation using off-the-shelf robot and VR hardware and software, enabling easier deployment</a:t>
            </a:r>
            <a:endParaRPr lang="en-US" sz="1800" b="0" strike="noStrike" spc="-1">
              <a:solidFill>
                <a:srgbClr val="000000"/>
              </a:solidFill>
              <a:uFill>
                <a:solidFill>
                  <a:srgbClr val="FFFFFF"/>
                </a:solidFill>
              </a:uFill>
              <a:latin typeface="Arial"/>
            </a:endParaRPr>
          </a:p>
        </p:txBody>
      </p:sp>
      <p:pic>
        <p:nvPicPr>
          <p:cNvPr id="176" name="Picture 175"/>
          <p:cNvPicPr/>
          <p:nvPr/>
        </p:nvPicPr>
        <p:blipFill>
          <a:blip r:embed="rId3"/>
          <a:stretch/>
        </p:blipFill>
        <p:spPr>
          <a:xfrm>
            <a:off x="3565440" y="3565440"/>
            <a:ext cx="4571280" cy="2569680"/>
          </a:xfrm>
          <a:prstGeom prst="rect">
            <a:avLst/>
          </a:prstGeom>
          <a:ln>
            <a:noFill/>
          </a:ln>
        </p:spPr>
      </p:pic>
      <p:sp>
        <p:nvSpPr>
          <p:cNvPr id="177" name="CustomShape 3"/>
          <p:cNvSpPr/>
          <p:nvPr/>
        </p:nvSpPr>
        <p:spPr>
          <a:xfrm>
            <a:off x="0" y="6359400"/>
            <a:ext cx="9138600" cy="493200"/>
          </a:xfrm>
          <a:prstGeom prst="rect">
            <a:avLst/>
          </a:prstGeom>
          <a:solidFill>
            <a:srgbClr val="822433"/>
          </a:solidFill>
          <a:ln>
            <a:noFill/>
          </a:ln>
        </p:spPr>
        <p:style>
          <a:lnRef idx="0">
            <a:scrgbClr r="0" g="0" b="0"/>
          </a:lnRef>
          <a:fillRef idx="0">
            <a:scrgbClr r="0" g="0" b="0"/>
          </a:fillRef>
          <a:effectRef idx="0">
            <a:scrgbClr r="0" g="0" b="0"/>
          </a:effectRef>
          <a:fontRef idx="minor"/>
        </p:style>
      </p:sp>
      <p:sp>
        <p:nvSpPr>
          <p:cNvPr id="178" name="CustomShape 4"/>
          <p:cNvSpPr/>
          <p:nvPr/>
        </p:nvSpPr>
        <p:spPr>
          <a:xfrm>
            <a:off x="1219320" y="6146640"/>
            <a:ext cx="7919280" cy="705960"/>
          </a:xfrm>
          <a:prstGeom prst="rect">
            <a:avLst/>
          </a:prstGeom>
          <a:solidFill>
            <a:srgbClr val="822433"/>
          </a:solidFill>
          <a:ln>
            <a:noFill/>
          </a:ln>
        </p:spPr>
        <p:style>
          <a:lnRef idx="0">
            <a:scrgbClr r="0" g="0" b="0"/>
          </a:lnRef>
          <a:fillRef idx="0">
            <a:scrgbClr r="0" g="0" b="0"/>
          </a:fillRef>
          <a:effectRef idx="0">
            <a:scrgbClr r="0" g="0" b="0"/>
          </a:effectRef>
          <a:fontRef idx="minor"/>
        </p:style>
        <p:txBody>
          <a:bodyPr wrap="none" lIns="90000" tIns="46800" rIns="90000" bIns="46800" anchor="ctr"/>
          <a:lstStyle/>
          <a:p>
            <a:pPr>
              <a:lnSpc>
                <a:spcPct val="100000"/>
              </a:lnSpc>
            </a:pPr>
            <a:r>
              <a:rPr lang="en-US" sz="1000" b="0" strike="noStrike" spc="-1">
                <a:solidFill>
                  <a:srgbClr val="FFFFFF"/>
                </a:solidFill>
                <a:uFill>
                  <a:solidFill>
                    <a:srgbClr val="FFFFFF"/>
                  </a:solidFill>
                </a:uFill>
                <a:latin typeface="Arial"/>
                <a:ea typeface="DejaVu Sans"/>
              </a:rPr>
              <a:t>Virtual Reality for Teleoperation in Manufacturing</a:t>
            </a:r>
            <a:endParaRPr lang="en-US" sz="1800" b="0" strike="noStrike" spc="-1">
              <a:solidFill>
                <a:srgbClr val="000000"/>
              </a:solidFill>
              <a:uFill>
                <a:solidFill>
                  <a:srgbClr val="FFFFFF"/>
                </a:solidFill>
              </a:uFill>
              <a:latin typeface="Arial"/>
            </a:endParaRPr>
          </a:p>
          <a:p>
            <a:pPr>
              <a:lnSpc>
                <a:spcPct val="100000"/>
              </a:lnSpc>
            </a:pPr>
            <a:r>
              <a:rPr lang="en-US" sz="1000" b="0" strike="noStrike" spc="-1">
                <a:solidFill>
                  <a:srgbClr val="FFFFFF"/>
                </a:solidFill>
                <a:uFill>
                  <a:solidFill>
                    <a:srgbClr val="FFFFFF"/>
                  </a:solidFill>
                </a:uFill>
                <a:latin typeface="Arial"/>
                <a:ea typeface="DejaVu Sans"/>
              </a:rPr>
              <a:t>Aponte, Cecilia (1822225)</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7" name="CustomShape 1"/>
          <p:cNvSpPr/>
          <p:nvPr/>
        </p:nvSpPr>
        <p:spPr>
          <a:xfrm>
            <a:off x="1115640" y="409680"/>
            <a:ext cx="7558920" cy="5040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lstStyle/>
          <a:p>
            <a:pPr>
              <a:lnSpc>
                <a:spcPct val="100000"/>
              </a:lnSpc>
            </a:pPr>
            <a:r>
              <a:rPr lang="en-US" sz="2400" b="1" strike="noStrike" spc="-1">
                <a:solidFill>
                  <a:srgbClr val="822433"/>
                </a:solidFill>
                <a:uFill>
                  <a:solidFill>
                    <a:srgbClr val="FFFFFF"/>
                  </a:solidFill>
                </a:uFill>
                <a:latin typeface="Arial"/>
                <a:ea typeface="DejaVu Sans"/>
              </a:rPr>
              <a:t>Overall Goal</a:t>
            </a:r>
            <a:endParaRPr lang="en-US" sz="1800" b="0" strike="noStrike" spc="-1">
              <a:solidFill>
                <a:srgbClr val="000000"/>
              </a:solidFill>
              <a:uFill>
                <a:solidFill>
                  <a:srgbClr val="FFFFFF"/>
                </a:solidFill>
              </a:uFill>
              <a:latin typeface="Arial"/>
            </a:endParaRPr>
          </a:p>
        </p:txBody>
      </p:sp>
      <p:sp>
        <p:nvSpPr>
          <p:cNvPr id="88" name="CustomShape 2"/>
          <p:cNvSpPr/>
          <p:nvPr/>
        </p:nvSpPr>
        <p:spPr>
          <a:xfrm>
            <a:off x="1371600" y="1413000"/>
            <a:ext cx="6400080" cy="3474360"/>
          </a:xfrm>
          <a:custGeom>
            <a:avLst/>
            <a:gdLst/>
            <a:ahLst/>
            <a:cxnLst/>
            <a:rect l="l" t="t" r="r" b="b"/>
            <a:pathLst>
              <a:path w="17781" h="10245">
                <a:moveTo>
                  <a:pt x="2353" y="8098"/>
                </a:moveTo>
                <a:lnTo>
                  <a:pt x="2206" y="8009"/>
                </a:lnTo>
                <a:lnTo>
                  <a:pt x="2063" y="7919"/>
                </a:lnTo>
                <a:lnTo>
                  <a:pt x="1924" y="7826"/>
                </a:lnTo>
                <a:lnTo>
                  <a:pt x="1790" y="7732"/>
                </a:lnTo>
                <a:lnTo>
                  <a:pt x="1660" y="7635"/>
                </a:lnTo>
                <a:lnTo>
                  <a:pt x="1534" y="7538"/>
                </a:lnTo>
                <a:lnTo>
                  <a:pt x="1413" y="7438"/>
                </a:lnTo>
                <a:lnTo>
                  <a:pt x="1296" y="7337"/>
                </a:lnTo>
                <a:lnTo>
                  <a:pt x="1184" y="7234"/>
                </a:lnTo>
                <a:lnTo>
                  <a:pt x="1077" y="7130"/>
                </a:lnTo>
                <a:lnTo>
                  <a:pt x="975" y="7024"/>
                </a:lnTo>
                <a:lnTo>
                  <a:pt x="877" y="6917"/>
                </a:lnTo>
                <a:lnTo>
                  <a:pt x="784" y="6809"/>
                </a:lnTo>
                <a:lnTo>
                  <a:pt x="696" y="6700"/>
                </a:lnTo>
                <a:lnTo>
                  <a:pt x="614" y="6589"/>
                </a:lnTo>
                <a:lnTo>
                  <a:pt x="536" y="6478"/>
                </a:lnTo>
                <a:lnTo>
                  <a:pt x="463" y="6365"/>
                </a:lnTo>
                <a:lnTo>
                  <a:pt x="396" y="6251"/>
                </a:lnTo>
                <a:lnTo>
                  <a:pt x="334" y="6137"/>
                </a:lnTo>
                <a:lnTo>
                  <a:pt x="277" y="6022"/>
                </a:lnTo>
                <a:lnTo>
                  <a:pt x="225" y="5906"/>
                </a:lnTo>
                <a:lnTo>
                  <a:pt x="178" y="5789"/>
                </a:lnTo>
                <a:lnTo>
                  <a:pt x="137" y="5672"/>
                </a:lnTo>
                <a:lnTo>
                  <a:pt x="101" y="5554"/>
                </a:lnTo>
                <a:lnTo>
                  <a:pt x="71" y="5436"/>
                </a:lnTo>
                <a:lnTo>
                  <a:pt x="46" y="5317"/>
                </a:lnTo>
                <a:lnTo>
                  <a:pt x="26" y="5198"/>
                </a:lnTo>
                <a:lnTo>
                  <a:pt x="12" y="5079"/>
                </a:lnTo>
                <a:lnTo>
                  <a:pt x="3" y="4960"/>
                </a:lnTo>
                <a:lnTo>
                  <a:pt x="0" y="4841"/>
                </a:lnTo>
                <a:lnTo>
                  <a:pt x="2" y="4721"/>
                </a:lnTo>
                <a:lnTo>
                  <a:pt x="10" y="4602"/>
                </a:lnTo>
                <a:lnTo>
                  <a:pt x="23" y="4483"/>
                </a:lnTo>
                <a:lnTo>
                  <a:pt x="41" y="4364"/>
                </a:lnTo>
                <a:lnTo>
                  <a:pt x="65" y="4245"/>
                </a:lnTo>
                <a:lnTo>
                  <a:pt x="94" y="4127"/>
                </a:lnTo>
                <a:lnTo>
                  <a:pt x="128" y="4009"/>
                </a:lnTo>
                <a:lnTo>
                  <a:pt x="168" y="3892"/>
                </a:lnTo>
                <a:lnTo>
                  <a:pt x="214" y="3775"/>
                </a:lnTo>
                <a:lnTo>
                  <a:pt x="264" y="3659"/>
                </a:lnTo>
                <a:lnTo>
                  <a:pt x="320" y="3544"/>
                </a:lnTo>
                <a:lnTo>
                  <a:pt x="381" y="3429"/>
                </a:lnTo>
                <a:lnTo>
                  <a:pt x="447" y="3315"/>
                </a:lnTo>
                <a:lnTo>
                  <a:pt x="519" y="3202"/>
                </a:lnTo>
                <a:lnTo>
                  <a:pt x="595" y="3090"/>
                </a:lnTo>
                <a:lnTo>
                  <a:pt x="677" y="2980"/>
                </a:lnTo>
                <a:lnTo>
                  <a:pt x="764" y="2870"/>
                </a:lnTo>
                <a:lnTo>
                  <a:pt x="855" y="2761"/>
                </a:lnTo>
                <a:lnTo>
                  <a:pt x="952" y="2654"/>
                </a:lnTo>
                <a:lnTo>
                  <a:pt x="1053" y="2548"/>
                </a:lnTo>
                <a:lnTo>
                  <a:pt x="1159" y="2444"/>
                </a:lnTo>
                <a:lnTo>
                  <a:pt x="1270" y="2341"/>
                </a:lnTo>
                <a:lnTo>
                  <a:pt x="1386" y="2239"/>
                </a:lnTo>
                <a:lnTo>
                  <a:pt x="1506" y="2139"/>
                </a:lnTo>
                <a:lnTo>
                  <a:pt x="1630" y="2041"/>
                </a:lnTo>
                <a:lnTo>
                  <a:pt x="1759" y="1944"/>
                </a:lnTo>
                <a:lnTo>
                  <a:pt x="1893" y="1849"/>
                </a:lnTo>
                <a:lnTo>
                  <a:pt x="2031" y="1756"/>
                </a:lnTo>
                <a:lnTo>
                  <a:pt x="2172" y="1665"/>
                </a:lnTo>
                <a:lnTo>
                  <a:pt x="2318" y="1576"/>
                </a:lnTo>
                <a:lnTo>
                  <a:pt x="2469" y="1489"/>
                </a:lnTo>
                <a:lnTo>
                  <a:pt x="2622" y="1404"/>
                </a:lnTo>
                <a:lnTo>
                  <a:pt x="2780" y="1321"/>
                </a:lnTo>
                <a:lnTo>
                  <a:pt x="2942" y="1240"/>
                </a:lnTo>
                <a:lnTo>
                  <a:pt x="3107" y="1161"/>
                </a:lnTo>
                <a:lnTo>
                  <a:pt x="3276" y="1084"/>
                </a:lnTo>
                <a:lnTo>
                  <a:pt x="3448" y="1010"/>
                </a:lnTo>
                <a:lnTo>
                  <a:pt x="3623" y="938"/>
                </a:lnTo>
                <a:lnTo>
                  <a:pt x="3802" y="869"/>
                </a:lnTo>
                <a:lnTo>
                  <a:pt x="3984" y="802"/>
                </a:lnTo>
                <a:lnTo>
                  <a:pt x="4168" y="737"/>
                </a:lnTo>
                <a:lnTo>
                  <a:pt x="4356" y="675"/>
                </a:lnTo>
                <a:lnTo>
                  <a:pt x="4547" y="615"/>
                </a:lnTo>
                <a:lnTo>
                  <a:pt x="4740" y="558"/>
                </a:lnTo>
                <a:lnTo>
                  <a:pt x="4935" y="504"/>
                </a:lnTo>
                <a:lnTo>
                  <a:pt x="5133" y="452"/>
                </a:lnTo>
                <a:lnTo>
                  <a:pt x="5334" y="403"/>
                </a:lnTo>
                <a:lnTo>
                  <a:pt x="5536" y="357"/>
                </a:lnTo>
                <a:lnTo>
                  <a:pt x="5741" y="313"/>
                </a:lnTo>
                <a:lnTo>
                  <a:pt x="5947" y="272"/>
                </a:lnTo>
                <a:lnTo>
                  <a:pt x="6156" y="234"/>
                </a:lnTo>
                <a:lnTo>
                  <a:pt x="6366" y="199"/>
                </a:lnTo>
                <a:lnTo>
                  <a:pt x="6577" y="166"/>
                </a:lnTo>
                <a:lnTo>
                  <a:pt x="6790" y="137"/>
                </a:lnTo>
                <a:lnTo>
                  <a:pt x="7004" y="110"/>
                </a:lnTo>
                <a:lnTo>
                  <a:pt x="7220" y="86"/>
                </a:lnTo>
                <a:lnTo>
                  <a:pt x="7436" y="65"/>
                </a:lnTo>
                <a:lnTo>
                  <a:pt x="7653" y="47"/>
                </a:lnTo>
                <a:lnTo>
                  <a:pt x="7871" y="32"/>
                </a:lnTo>
                <a:lnTo>
                  <a:pt x="8090" y="20"/>
                </a:lnTo>
                <a:lnTo>
                  <a:pt x="8309" y="10"/>
                </a:lnTo>
                <a:lnTo>
                  <a:pt x="8528" y="4"/>
                </a:lnTo>
                <a:lnTo>
                  <a:pt x="8748" y="1"/>
                </a:lnTo>
                <a:lnTo>
                  <a:pt x="8968" y="0"/>
                </a:lnTo>
                <a:lnTo>
                  <a:pt x="9188" y="3"/>
                </a:lnTo>
                <a:lnTo>
                  <a:pt x="9407" y="8"/>
                </a:lnTo>
                <a:lnTo>
                  <a:pt x="9627" y="17"/>
                </a:lnTo>
                <a:lnTo>
                  <a:pt x="9845" y="28"/>
                </a:lnTo>
                <a:lnTo>
                  <a:pt x="10064" y="42"/>
                </a:lnTo>
                <a:lnTo>
                  <a:pt x="10281" y="59"/>
                </a:lnTo>
                <a:lnTo>
                  <a:pt x="10498" y="80"/>
                </a:lnTo>
                <a:lnTo>
                  <a:pt x="10713" y="103"/>
                </a:lnTo>
                <a:lnTo>
                  <a:pt x="10928" y="129"/>
                </a:lnTo>
                <a:lnTo>
                  <a:pt x="11141" y="157"/>
                </a:lnTo>
                <a:lnTo>
                  <a:pt x="11353" y="189"/>
                </a:lnTo>
                <a:lnTo>
                  <a:pt x="11564" y="223"/>
                </a:lnTo>
                <a:lnTo>
                  <a:pt x="11772" y="261"/>
                </a:lnTo>
                <a:lnTo>
                  <a:pt x="11979" y="301"/>
                </a:lnTo>
                <a:lnTo>
                  <a:pt x="12185" y="344"/>
                </a:lnTo>
                <a:lnTo>
                  <a:pt x="12388" y="389"/>
                </a:lnTo>
                <a:lnTo>
                  <a:pt x="12589" y="438"/>
                </a:lnTo>
                <a:lnTo>
                  <a:pt x="12787" y="489"/>
                </a:lnTo>
                <a:lnTo>
                  <a:pt x="12984" y="542"/>
                </a:lnTo>
                <a:lnTo>
                  <a:pt x="13178" y="599"/>
                </a:lnTo>
                <a:lnTo>
                  <a:pt x="13369" y="657"/>
                </a:lnTo>
                <a:lnTo>
                  <a:pt x="13557" y="719"/>
                </a:lnTo>
                <a:lnTo>
                  <a:pt x="13743" y="783"/>
                </a:lnTo>
                <a:lnTo>
                  <a:pt x="13926" y="849"/>
                </a:lnTo>
                <a:lnTo>
                  <a:pt x="14105" y="918"/>
                </a:lnTo>
                <a:lnTo>
                  <a:pt x="14282" y="989"/>
                </a:lnTo>
                <a:lnTo>
                  <a:pt x="14455" y="1063"/>
                </a:lnTo>
                <a:lnTo>
                  <a:pt x="14624" y="1138"/>
                </a:lnTo>
                <a:lnTo>
                  <a:pt x="14791" y="1217"/>
                </a:lnTo>
                <a:lnTo>
                  <a:pt x="14953" y="1297"/>
                </a:lnTo>
                <a:lnTo>
                  <a:pt x="15112" y="1379"/>
                </a:lnTo>
                <a:lnTo>
                  <a:pt x="15267" y="1464"/>
                </a:lnTo>
                <a:lnTo>
                  <a:pt x="15418" y="1551"/>
                </a:lnTo>
                <a:lnTo>
                  <a:pt x="15566" y="1639"/>
                </a:lnTo>
                <a:lnTo>
                  <a:pt x="15709" y="1730"/>
                </a:lnTo>
                <a:lnTo>
                  <a:pt x="15848" y="1822"/>
                </a:lnTo>
                <a:lnTo>
                  <a:pt x="15982" y="1917"/>
                </a:lnTo>
                <a:lnTo>
                  <a:pt x="16113" y="2013"/>
                </a:lnTo>
                <a:lnTo>
                  <a:pt x="16239" y="2110"/>
                </a:lnTo>
                <a:lnTo>
                  <a:pt x="16360" y="2210"/>
                </a:lnTo>
                <a:lnTo>
                  <a:pt x="16477" y="2311"/>
                </a:lnTo>
                <a:lnTo>
                  <a:pt x="16589" y="2414"/>
                </a:lnTo>
                <a:lnTo>
                  <a:pt x="16697" y="2518"/>
                </a:lnTo>
                <a:lnTo>
                  <a:pt x="16799" y="2623"/>
                </a:lnTo>
                <a:lnTo>
                  <a:pt x="16897" y="2730"/>
                </a:lnTo>
                <a:lnTo>
                  <a:pt x="16990" y="2838"/>
                </a:lnTo>
                <a:lnTo>
                  <a:pt x="17078" y="2948"/>
                </a:lnTo>
                <a:lnTo>
                  <a:pt x="17162" y="3058"/>
                </a:lnTo>
                <a:lnTo>
                  <a:pt x="17240" y="3170"/>
                </a:lnTo>
                <a:lnTo>
                  <a:pt x="17312" y="3282"/>
                </a:lnTo>
                <a:lnTo>
                  <a:pt x="17380" y="3396"/>
                </a:lnTo>
                <a:lnTo>
                  <a:pt x="17443" y="3510"/>
                </a:lnTo>
                <a:lnTo>
                  <a:pt x="17500" y="3625"/>
                </a:lnTo>
                <a:lnTo>
                  <a:pt x="17552" y="3741"/>
                </a:lnTo>
                <a:lnTo>
                  <a:pt x="17599" y="3858"/>
                </a:lnTo>
                <a:lnTo>
                  <a:pt x="17640" y="3975"/>
                </a:lnTo>
                <a:lnTo>
                  <a:pt x="17677" y="4093"/>
                </a:lnTo>
                <a:lnTo>
                  <a:pt x="17707" y="4211"/>
                </a:lnTo>
                <a:lnTo>
                  <a:pt x="17733" y="4330"/>
                </a:lnTo>
                <a:lnTo>
                  <a:pt x="17753" y="4448"/>
                </a:lnTo>
                <a:lnTo>
                  <a:pt x="17767" y="4568"/>
                </a:lnTo>
                <a:lnTo>
                  <a:pt x="17776" y="4687"/>
                </a:lnTo>
                <a:lnTo>
                  <a:pt x="17780" y="4806"/>
                </a:lnTo>
                <a:lnTo>
                  <a:pt x="17778" y="4925"/>
                </a:lnTo>
                <a:lnTo>
                  <a:pt x="17771" y="5045"/>
                </a:lnTo>
                <a:lnTo>
                  <a:pt x="17758" y="5164"/>
                </a:lnTo>
                <a:lnTo>
                  <a:pt x="17740" y="5283"/>
                </a:lnTo>
                <a:lnTo>
                  <a:pt x="17717" y="5401"/>
                </a:lnTo>
                <a:lnTo>
                  <a:pt x="17688" y="5520"/>
                </a:lnTo>
                <a:lnTo>
                  <a:pt x="17654" y="5638"/>
                </a:lnTo>
                <a:lnTo>
                  <a:pt x="17614" y="5755"/>
                </a:lnTo>
                <a:lnTo>
                  <a:pt x="17569" y="5872"/>
                </a:lnTo>
                <a:lnTo>
                  <a:pt x="17519" y="5988"/>
                </a:lnTo>
                <a:lnTo>
                  <a:pt x="17463" y="6104"/>
                </a:lnTo>
                <a:lnTo>
                  <a:pt x="17403" y="6218"/>
                </a:lnTo>
                <a:lnTo>
                  <a:pt x="17337" y="6332"/>
                </a:lnTo>
                <a:lnTo>
                  <a:pt x="17266" y="6445"/>
                </a:lnTo>
                <a:lnTo>
                  <a:pt x="17189" y="6557"/>
                </a:lnTo>
                <a:lnTo>
                  <a:pt x="17108" y="6668"/>
                </a:lnTo>
                <a:lnTo>
                  <a:pt x="17022" y="6778"/>
                </a:lnTo>
                <a:lnTo>
                  <a:pt x="16931" y="6886"/>
                </a:lnTo>
                <a:lnTo>
                  <a:pt x="16834" y="6993"/>
                </a:lnTo>
                <a:lnTo>
                  <a:pt x="16733" y="7099"/>
                </a:lnTo>
                <a:lnTo>
                  <a:pt x="16627" y="7204"/>
                </a:lnTo>
                <a:lnTo>
                  <a:pt x="16517" y="7307"/>
                </a:lnTo>
                <a:lnTo>
                  <a:pt x="16402" y="7409"/>
                </a:lnTo>
                <a:lnTo>
                  <a:pt x="16282" y="7509"/>
                </a:lnTo>
                <a:lnTo>
                  <a:pt x="16157" y="7607"/>
                </a:lnTo>
                <a:lnTo>
                  <a:pt x="16028" y="7704"/>
                </a:lnTo>
                <a:lnTo>
                  <a:pt x="15895" y="7799"/>
                </a:lnTo>
                <a:lnTo>
                  <a:pt x="15758" y="7892"/>
                </a:lnTo>
                <a:lnTo>
                  <a:pt x="15616" y="7983"/>
                </a:lnTo>
                <a:lnTo>
                  <a:pt x="15470" y="8073"/>
                </a:lnTo>
                <a:lnTo>
                  <a:pt x="15321" y="8160"/>
                </a:lnTo>
                <a:lnTo>
                  <a:pt x="15167" y="8245"/>
                </a:lnTo>
                <a:lnTo>
                  <a:pt x="15009" y="8328"/>
                </a:lnTo>
                <a:lnTo>
                  <a:pt x="14848" y="8410"/>
                </a:lnTo>
                <a:lnTo>
                  <a:pt x="14683" y="8488"/>
                </a:lnTo>
                <a:lnTo>
                  <a:pt x="14515" y="8565"/>
                </a:lnTo>
                <a:lnTo>
                  <a:pt x="14343" y="8639"/>
                </a:lnTo>
                <a:lnTo>
                  <a:pt x="14167" y="8711"/>
                </a:lnTo>
                <a:lnTo>
                  <a:pt x="13989" y="8781"/>
                </a:lnTo>
                <a:lnTo>
                  <a:pt x="13807" y="8848"/>
                </a:lnTo>
                <a:lnTo>
                  <a:pt x="13623" y="8913"/>
                </a:lnTo>
                <a:lnTo>
                  <a:pt x="13435" y="8975"/>
                </a:lnTo>
                <a:lnTo>
                  <a:pt x="13245" y="9035"/>
                </a:lnTo>
                <a:lnTo>
                  <a:pt x="13052" y="9092"/>
                </a:lnTo>
                <a:lnTo>
                  <a:pt x="12857" y="9147"/>
                </a:lnTo>
                <a:lnTo>
                  <a:pt x="12659" y="9199"/>
                </a:lnTo>
                <a:lnTo>
                  <a:pt x="12458" y="9248"/>
                </a:lnTo>
                <a:lnTo>
                  <a:pt x="12256" y="9295"/>
                </a:lnTo>
                <a:lnTo>
                  <a:pt x="12052" y="9338"/>
                </a:lnTo>
                <a:lnTo>
                  <a:pt x="11845" y="9379"/>
                </a:lnTo>
                <a:lnTo>
                  <a:pt x="11637" y="9418"/>
                </a:lnTo>
                <a:lnTo>
                  <a:pt x="11427" y="9453"/>
                </a:lnTo>
                <a:lnTo>
                  <a:pt x="11216" y="9486"/>
                </a:lnTo>
                <a:lnTo>
                  <a:pt x="11003" y="9516"/>
                </a:lnTo>
                <a:lnTo>
                  <a:pt x="10789" y="9543"/>
                </a:lnTo>
                <a:lnTo>
                  <a:pt x="10573" y="9567"/>
                </a:lnTo>
                <a:lnTo>
                  <a:pt x="10357" y="9588"/>
                </a:lnTo>
                <a:lnTo>
                  <a:pt x="10140" y="9606"/>
                </a:lnTo>
                <a:lnTo>
                  <a:pt x="9922" y="9621"/>
                </a:lnTo>
                <a:lnTo>
                  <a:pt x="9703" y="9634"/>
                </a:lnTo>
                <a:lnTo>
                  <a:pt x="9484" y="9643"/>
                </a:lnTo>
                <a:lnTo>
                  <a:pt x="9265" y="9650"/>
                </a:lnTo>
                <a:lnTo>
                  <a:pt x="9045" y="9653"/>
                </a:lnTo>
                <a:lnTo>
                  <a:pt x="8825" y="9654"/>
                </a:lnTo>
                <a:lnTo>
                  <a:pt x="8605" y="9652"/>
                </a:lnTo>
                <a:lnTo>
                  <a:pt x="8386" y="9646"/>
                </a:lnTo>
                <a:lnTo>
                  <a:pt x="8167" y="9638"/>
                </a:lnTo>
                <a:lnTo>
                  <a:pt x="7948" y="9627"/>
                </a:lnTo>
                <a:lnTo>
                  <a:pt x="7730" y="9613"/>
                </a:lnTo>
                <a:lnTo>
                  <a:pt x="7512" y="9596"/>
                </a:lnTo>
                <a:lnTo>
                  <a:pt x="7295" y="9576"/>
                </a:lnTo>
                <a:lnTo>
                  <a:pt x="7080" y="9553"/>
                </a:lnTo>
                <a:lnTo>
                  <a:pt x="6865" y="9527"/>
                </a:lnTo>
                <a:lnTo>
                  <a:pt x="6652" y="9498"/>
                </a:lnTo>
                <a:lnTo>
                  <a:pt x="6440" y="9467"/>
                </a:lnTo>
                <a:lnTo>
                  <a:pt x="6229" y="9433"/>
                </a:lnTo>
                <a:lnTo>
                  <a:pt x="6020" y="9396"/>
                </a:lnTo>
                <a:lnTo>
                  <a:pt x="5813" y="9356"/>
                </a:lnTo>
                <a:lnTo>
                  <a:pt x="5608" y="9313"/>
                </a:lnTo>
                <a:lnTo>
                  <a:pt x="5404" y="9268"/>
                </a:lnTo>
                <a:lnTo>
                  <a:pt x="5203" y="9219"/>
                </a:lnTo>
                <a:lnTo>
                  <a:pt x="5004" y="9169"/>
                </a:lnTo>
                <a:lnTo>
                  <a:pt x="4808" y="9115"/>
                </a:lnTo>
                <a:lnTo>
                  <a:pt x="1279" y="10244"/>
                </a:lnTo>
                <a:lnTo>
                  <a:pt x="2353" y="8098"/>
                </a:lnTo>
              </a:path>
            </a:pathLst>
          </a:custGeom>
          <a:solidFill>
            <a:srgbClr val="579D1C"/>
          </a:solidFill>
          <a:ln w="9360">
            <a:solidFill>
              <a:srgbClr val="3465A4"/>
            </a:solidFill>
            <a:round/>
          </a:ln>
        </p:spPr>
        <p:style>
          <a:lnRef idx="0">
            <a:scrgbClr r="0" g="0" b="0"/>
          </a:lnRef>
          <a:fillRef idx="0">
            <a:scrgbClr r="0" g="0" b="0"/>
          </a:fillRef>
          <a:effectRef idx="0">
            <a:scrgbClr r="0" g="0" b="0"/>
          </a:effectRef>
          <a:fontRef idx="minor"/>
        </p:style>
      </p:sp>
      <p:sp>
        <p:nvSpPr>
          <p:cNvPr id="89" name="CustomShape 3"/>
          <p:cNvSpPr/>
          <p:nvPr/>
        </p:nvSpPr>
        <p:spPr>
          <a:xfrm>
            <a:off x="2743200" y="1925640"/>
            <a:ext cx="4479120" cy="49363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lstStyle/>
          <a:p>
            <a:pPr>
              <a:lnSpc>
                <a:spcPct val="100000"/>
              </a:lnSpc>
            </a:pPr>
            <a:r>
              <a:rPr lang="en-US" sz="2400" b="0" strike="noStrike" spc="-1">
                <a:solidFill>
                  <a:srgbClr val="000000"/>
                </a:solidFill>
                <a:uFill>
                  <a:solidFill>
                    <a:srgbClr val="FFFFFF"/>
                  </a:solidFill>
                </a:uFill>
                <a:latin typeface="Arial"/>
                <a:ea typeface="DejaVu Sans"/>
              </a:rPr>
              <a:t>“ Humans could supervise robots from a distance and connect seamlessly to a robot to command it to do a task, teach a new task, or help it recover from a failure.”</a:t>
            </a:r>
            <a:endParaRPr lang="en-US" sz="1800" b="0" strike="noStrike" spc="-1">
              <a:solidFill>
                <a:srgbClr val="000000"/>
              </a:solidFill>
              <a:uFill>
                <a:solidFill>
                  <a:srgbClr val="FFFFFF"/>
                </a:solidFill>
              </a:uFill>
              <a:latin typeface="Arial"/>
            </a:endParaRPr>
          </a:p>
        </p:txBody>
      </p:sp>
      <p:sp>
        <p:nvSpPr>
          <p:cNvPr id="90" name="CustomShape 4"/>
          <p:cNvSpPr/>
          <p:nvPr/>
        </p:nvSpPr>
        <p:spPr>
          <a:xfrm>
            <a:off x="5486400" y="5211720"/>
            <a:ext cx="3199680" cy="9122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500" b="0" strike="noStrike" spc="-1">
                <a:solidFill>
                  <a:srgbClr val="000000"/>
                </a:solidFill>
                <a:uFill>
                  <a:solidFill>
                    <a:srgbClr val="FFFFFF"/>
                  </a:solidFill>
                </a:uFill>
                <a:latin typeface="Arial"/>
                <a:ea typeface="DejaVu Sans"/>
              </a:rPr>
              <a:t>→ Decouple physicality from manufacturing tasks with VR</a:t>
            </a:r>
            <a:endParaRPr lang="en-US" sz="1800" b="0" strike="noStrike" spc="-1">
              <a:solidFill>
                <a:srgbClr val="000000"/>
              </a:solidFill>
              <a:uFill>
                <a:solidFill>
                  <a:srgbClr val="FFFFFF"/>
                </a:solidFill>
              </a:uFill>
              <a:latin typeface="Arial"/>
            </a:endParaRPr>
          </a:p>
        </p:txBody>
      </p:sp>
      <p:sp>
        <p:nvSpPr>
          <p:cNvPr id="91" name="CustomShape 5"/>
          <p:cNvSpPr/>
          <p:nvPr/>
        </p:nvSpPr>
        <p:spPr>
          <a:xfrm>
            <a:off x="0" y="6359400"/>
            <a:ext cx="9138600" cy="493200"/>
          </a:xfrm>
          <a:prstGeom prst="rect">
            <a:avLst/>
          </a:prstGeom>
          <a:solidFill>
            <a:srgbClr val="822433"/>
          </a:solidFill>
          <a:ln>
            <a:noFill/>
          </a:ln>
        </p:spPr>
        <p:style>
          <a:lnRef idx="0">
            <a:scrgbClr r="0" g="0" b="0"/>
          </a:lnRef>
          <a:fillRef idx="0">
            <a:scrgbClr r="0" g="0" b="0"/>
          </a:fillRef>
          <a:effectRef idx="0">
            <a:scrgbClr r="0" g="0" b="0"/>
          </a:effectRef>
          <a:fontRef idx="minor"/>
        </p:style>
      </p:sp>
      <p:sp>
        <p:nvSpPr>
          <p:cNvPr id="92" name="CustomShape 6"/>
          <p:cNvSpPr/>
          <p:nvPr/>
        </p:nvSpPr>
        <p:spPr>
          <a:xfrm>
            <a:off x="1219320" y="6146640"/>
            <a:ext cx="7919280" cy="705960"/>
          </a:xfrm>
          <a:prstGeom prst="rect">
            <a:avLst/>
          </a:prstGeom>
          <a:solidFill>
            <a:srgbClr val="822433"/>
          </a:solidFill>
          <a:ln>
            <a:noFill/>
          </a:ln>
        </p:spPr>
        <p:style>
          <a:lnRef idx="0">
            <a:scrgbClr r="0" g="0" b="0"/>
          </a:lnRef>
          <a:fillRef idx="0">
            <a:scrgbClr r="0" g="0" b="0"/>
          </a:fillRef>
          <a:effectRef idx="0">
            <a:scrgbClr r="0" g="0" b="0"/>
          </a:effectRef>
          <a:fontRef idx="minor"/>
        </p:style>
        <p:txBody>
          <a:bodyPr wrap="none" lIns="90000" tIns="46800" rIns="90000" bIns="46800" anchor="ctr"/>
          <a:lstStyle/>
          <a:p>
            <a:pPr>
              <a:lnSpc>
                <a:spcPct val="100000"/>
              </a:lnSpc>
            </a:pPr>
            <a:r>
              <a:rPr lang="en-US" sz="1000" b="0" strike="noStrike" spc="-1">
                <a:solidFill>
                  <a:srgbClr val="FFFFFF"/>
                </a:solidFill>
                <a:uFill>
                  <a:solidFill>
                    <a:srgbClr val="FFFFFF"/>
                  </a:solidFill>
                </a:uFill>
                <a:latin typeface="Arial"/>
                <a:ea typeface="DejaVu Sans"/>
              </a:rPr>
              <a:t>Virtual Reality for Teleoperation in Manufacturing</a:t>
            </a:r>
            <a:endParaRPr lang="en-US" sz="1800" b="0" strike="noStrike" spc="-1">
              <a:solidFill>
                <a:srgbClr val="000000"/>
              </a:solidFill>
              <a:uFill>
                <a:solidFill>
                  <a:srgbClr val="FFFFFF"/>
                </a:solidFill>
              </a:uFill>
              <a:latin typeface="Arial"/>
            </a:endParaRPr>
          </a:p>
          <a:p>
            <a:pPr>
              <a:lnSpc>
                <a:spcPct val="100000"/>
              </a:lnSpc>
            </a:pPr>
            <a:r>
              <a:rPr lang="en-US" sz="1000" b="0" strike="noStrike" spc="-1">
                <a:solidFill>
                  <a:srgbClr val="FFFFFF"/>
                </a:solidFill>
                <a:uFill>
                  <a:solidFill>
                    <a:srgbClr val="FFFFFF"/>
                  </a:solidFill>
                </a:uFill>
                <a:latin typeface="Arial"/>
                <a:ea typeface="DejaVu Sans"/>
              </a:rPr>
              <a:t>Aponte, Cecilia (1822225)</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3" name="CustomShape 1"/>
          <p:cNvSpPr/>
          <p:nvPr/>
        </p:nvSpPr>
        <p:spPr>
          <a:xfrm>
            <a:off x="0" y="6359400"/>
            <a:ext cx="9138600" cy="493200"/>
          </a:xfrm>
          <a:prstGeom prst="rect">
            <a:avLst/>
          </a:prstGeom>
          <a:solidFill>
            <a:srgbClr val="822433"/>
          </a:solidFill>
          <a:ln>
            <a:noFill/>
          </a:ln>
        </p:spPr>
        <p:style>
          <a:lnRef idx="0">
            <a:scrgbClr r="0" g="0" b="0"/>
          </a:lnRef>
          <a:fillRef idx="0">
            <a:scrgbClr r="0" g="0" b="0"/>
          </a:fillRef>
          <a:effectRef idx="0">
            <a:scrgbClr r="0" g="0" b="0"/>
          </a:effectRef>
          <a:fontRef idx="minor"/>
        </p:style>
      </p:sp>
      <p:sp>
        <p:nvSpPr>
          <p:cNvPr id="94" name="CustomShape 2"/>
          <p:cNvSpPr/>
          <p:nvPr/>
        </p:nvSpPr>
        <p:spPr>
          <a:xfrm>
            <a:off x="1219320" y="6146640"/>
            <a:ext cx="7919280" cy="705960"/>
          </a:xfrm>
          <a:prstGeom prst="rect">
            <a:avLst/>
          </a:prstGeom>
          <a:solidFill>
            <a:srgbClr val="822433"/>
          </a:solidFill>
          <a:ln>
            <a:noFill/>
          </a:ln>
        </p:spPr>
        <p:style>
          <a:lnRef idx="0">
            <a:scrgbClr r="0" g="0" b="0"/>
          </a:lnRef>
          <a:fillRef idx="0">
            <a:scrgbClr r="0" g="0" b="0"/>
          </a:fillRef>
          <a:effectRef idx="0">
            <a:scrgbClr r="0" g="0" b="0"/>
          </a:effectRef>
          <a:fontRef idx="minor"/>
        </p:style>
        <p:txBody>
          <a:bodyPr wrap="none" lIns="90000" tIns="46800" rIns="90000" bIns="46800" anchor="ctr"/>
          <a:lstStyle/>
          <a:p>
            <a:pPr>
              <a:lnSpc>
                <a:spcPct val="100000"/>
              </a:lnSpc>
            </a:pPr>
            <a:r>
              <a:rPr lang="en-US" sz="1000" b="0" strike="noStrike" spc="-1">
                <a:solidFill>
                  <a:srgbClr val="FFFFFF"/>
                </a:solidFill>
                <a:uFill>
                  <a:solidFill>
                    <a:srgbClr val="FFFFFF"/>
                  </a:solidFill>
                </a:uFill>
                <a:latin typeface="Arial"/>
                <a:ea typeface="DejaVu Sans"/>
              </a:rPr>
              <a:t>Virtual Reality for Teleoperation in Manufacturing</a:t>
            </a:r>
            <a:endParaRPr lang="en-US" sz="1800" b="0" strike="noStrike" spc="-1">
              <a:solidFill>
                <a:srgbClr val="000000"/>
              </a:solidFill>
              <a:uFill>
                <a:solidFill>
                  <a:srgbClr val="FFFFFF"/>
                </a:solidFill>
              </a:uFill>
              <a:latin typeface="Arial"/>
            </a:endParaRPr>
          </a:p>
          <a:p>
            <a:pPr>
              <a:lnSpc>
                <a:spcPct val="100000"/>
              </a:lnSpc>
            </a:pPr>
            <a:r>
              <a:rPr lang="en-US" sz="1000" b="0" strike="noStrike" spc="-1">
                <a:solidFill>
                  <a:srgbClr val="FFFFFF"/>
                </a:solidFill>
                <a:uFill>
                  <a:solidFill>
                    <a:srgbClr val="FFFFFF"/>
                  </a:solidFill>
                </a:uFill>
                <a:latin typeface="Arial"/>
                <a:ea typeface="DejaVu Sans"/>
              </a:rPr>
              <a:t>Aponte, Cecilia (1822225)</a:t>
            </a:r>
            <a:endParaRPr lang="en-US" sz="1800" b="0" strike="noStrike" spc="-1">
              <a:solidFill>
                <a:srgbClr val="000000"/>
              </a:solidFill>
              <a:uFill>
                <a:solidFill>
                  <a:srgbClr val="FFFFFF"/>
                </a:solidFill>
              </a:uFill>
              <a:latin typeface="Arial"/>
            </a:endParaRPr>
          </a:p>
        </p:txBody>
      </p:sp>
      <p:sp>
        <p:nvSpPr>
          <p:cNvPr id="95" name="CustomShape 3"/>
          <p:cNvSpPr/>
          <p:nvPr/>
        </p:nvSpPr>
        <p:spPr>
          <a:xfrm>
            <a:off x="1115640" y="409680"/>
            <a:ext cx="7558920" cy="5040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lstStyle/>
          <a:p>
            <a:pPr>
              <a:lnSpc>
                <a:spcPct val="100000"/>
              </a:lnSpc>
            </a:pPr>
            <a:r>
              <a:rPr lang="en-US" sz="2400" b="1" strike="noStrike" spc="-1">
                <a:solidFill>
                  <a:srgbClr val="822433"/>
                </a:solidFill>
                <a:uFill>
                  <a:solidFill>
                    <a:srgbClr val="FFFFFF"/>
                  </a:solidFill>
                </a:uFill>
                <a:latin typeface="Arial"/>
                <a:ea typeface="DejaVu Sans"/>
              </a:rPr>
              <a:t>Concept of the System</a:t>
            </a:r>
            <a:endParaRPr lang="en-US" sz="1800" b="0" strike="noStrike" spc="-1">
              <a:solidFill>
                <a:srgbClr val="000000"/>
              </a:solidFill>
              <a:uFill>
                <a:solidFill>
                  <a:srgbClr val="FFFFFF"/>
                </a:solidFill>
              </a:uFill>
              <a:latin typeface="Arial"/>
            </a:endParaRPr>
          </a:p>
        </p:txBody>
      </p:sp>
      <p:sp>
        <p:nvSpPr>
          <p:cNvPr id="96" name="CustomShape 4"/>
          <p:cNvSpPr/>
          <p:nvPr/>
        </p:nvSpPr>
        <p:spPr>
          <a:xfrm>
            <a:off x="1115640" y="1371600"/>
            <a:ext cx="4095000" cy="49363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lstStyle/>
          <a:p>
            <a:pPr marL="338040" indent="-337320">
              <a:lnSpc>
                <a:spcPct val="100000"/>
              </a:lnSpc>
              <a:buClr>
                <a:srgbClr val="822433"/>
              </a:buClr>
              <a:buFont typeface="Arial"/>
              <a:buChar char="•"/>
            </a:pPr>
            <a:r>
              <a:rPr lang="en-US" sz="2400" b="0" strike="noStrike" spc="-1">
                <a:solidFill>
                  <a:srgbClr val="000000"/>
                </a:solidFill>
                <a:uFill>
                  <a:solidFill>
                    <a:srgbClr val="FFFFFF"/>
                  </a:solidFill>
                </a:uFill>
                <a:latin typeface="Arial"/>
                <a:ea typeface="DejaVu Sans"/>
              </a:rPr>
              <a:t>Telerobotic system that uses VR technology and existing control infrastructure </a:t>
            </a:r>
            <a:endParaRPr lang="en-US" sz="1800" b="0" strike="noStrike" spc="-1">
              <a:solidFill>
                <a:srgbClr val="000000"/>
              </a:solidFill>
              <a:uFill>
                <a:solidFill>
                  <a:srgbClr val="FFFFFF"/>
                </a:solidFill>
              </a:uFill>
              <a:latin typeface="Arial"/>
            </a:endParaRPr>
          </a:p>
          <a:p>
            <a:pPr marL="338040" indent="-337320">
              <a:lnSpc>
                <a:spcPct val="100000"/>
              </a:lnSpc>
              <a:buClr>
                <a:srgbClr val="822433"/>
              </a:buClr>
              <a:buFont typeface="Arial"/>
              <a:buChar char="•"/>
            </a:pPr>
            <a:r>
              <a:rPr lang="en-US" sz="2400" b="0" strike="noStrike" spc="-1">
                <a:solidFill>
                  <a:srgbClr val="000000"/>
                </a:solidFill>
                <a:uFill>
                  <a:solidFill>
                    <a:srgbClr val="FFFFFF"/>
                  </a:solidFill>
                </a:uFill>
                <a:latin typeface="Arial"/>
                <a:ea typeface="DejaVu Sans"/>
              </a:rPr>
              <a:t>Performs manufacturing tasks (pick &amp; place, assembly, etc.)</a:t>
            </a:r>
            <a:endParaRPr lang="en-US" sz="1800" b="0" strike="noStrike" spc="-1">
              <a:solidFill>
                <a:srgbClr val="000000"/>
              </a:solidFill>
              <a:uFill>
                <a:solidFill>
                  <a:srgbClr val="FFFFFF"/>
                </a:solidFill>
              </a:uFill>
              <a:latin typeface="Arial"/>
            </a:endParaRPr>
          </a:p>
          <a:p>
            <a:pPr marL="338040" indent="-337320">
              <a:lnSpc>
                <a:spcPct val="100000"/>
              </a:lnSpc>
              <a:buClr>
                <a:srgbClr val="822433"/>
              </a:buClr>
              <a:buFont typeface="Arial"/>
              <a:buChar char="•"/>
            </a:pPr>
            <a:r>
              <a:rPr lang="en-US" sz="2400" b="0" strike="noStrike" spc="-1">
                <a:solidFill>
                  <a:srgbClr val="000000"/>
                </a:solidFill>
                <a:uFill>
                  <a:solidFill>
                    <a:srgbClr val="FFFFFF"/>
                  </a:solidFill>
                </a:uFill>
                <a:latin typeface="Arial"/>
                <a:ea typeface="DejaVu Sans"/>
              </a:rPr>
              <a:t>Devices used: Baxter robot, Oculus Rift with Touch controllers</a:t>
            </a:r>
            <a:endParaRPr lang="en-US" sz="1800" b="0" strike="noStrike" spc="-1">
              <a:solidFill>
                <a:srgbClr val="000000"/>
              </a:solidFill>
              <a:uFill>
                <a:solidFill>
                  <a:srgbClr val="FFFFFF"/>
                </a:solidFill>
              </a:uFill>
              <a:latin typeface="Arial"/>
            </a:endParaRPr>
          </a:p>
        </p:txBody>
      </p:sp>
      <p:pic>
        <p:nvPicPr>
          <p:cNvPr id="97" name="Picture 96"/>
          <p:cNvPicPr/>
          <p:nvPr/>
        </p:nvPicPr>
        <p:blipFill>
          <a:blip r:embed="rId3"/>
          <a:stretch/>
        </p:blipFill>
        <p:spPr>
          <a:xfrm>
            <a:off x="7407360" y="3728880"/>
            <a:ext cx="1339200" cy="2306160"/>
          </a:xfrm>
          <a:prstGeom prst="rect">
            <a:avLst/>
          </a:prstGeom>
          <a:ln>
            <a:noFill/>
          </a:ln>
        </p:spPr>
      </p:pic>
      <p:pic>
        <p:nvPicPr>
          <p:cNvPr id="98" name="Picture 97"/>
          <p:cNvPicPr/>
          <p:nvPr/>
        </p:nvPicPr>
        <p:blipFill>
          <a:blip r:embed="rId4"/>
          <a:stretch/>
        </p:blipFill>
        <p:spPr>
          <a:xfrm>
            <a:off x="5029200" y="549360"/>
            <a:ext cx="3977640" cy="301716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9" name="CustomShape 1"/>
          <p:cNvSpPr/>
          <p:nvPr/>
        </p:nvSpPr>
        <p:spPr>
          <a:xfrm>
            <a:off x="1115640" y="409680"/>
            <a:ext cx="7557480" cy="5025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lstStyle/>
          <a:p>
            <a:pPr>
              <a:lnSpc>
                <a:spcPct val="100000"/>
              </a:lnSpc>
            </a:pPr>
            <a:r>
              <a:rPr lang="en-US" sz="2400" b="1" strike="noStrike" spc="-1">
                <a:solidFill>
                  <a:srgbClr val="822433"/>
                </a:solidFill>
                <a:uFill>
                  <a:solidFill>
                    <a:srgbClr val="FFFFFF"/>
                  </a:solidFill>
                </a:uFill>
                <a:latin typeface="Arial"/>
                <a:ea typeface="DejaVu Sans"/>
              </a:rPr>
              <a:t>Network Capabilities</a:t>
            </a:r>
            <a:endParaRPr lang="en-US" sz="1800" b="0" strike="noStrike" spc="-1">
              <a:solidFill>
                <a:srgbClr val="000000"/>
              </a:solidFill>
              <a:uFill>
                <a:solidFill>
                  <a:srgbClr val="FFFFFF"/>
                </a:solidFill>
              </a:uFill>
              <a:latin typeface="Arial"/>
            </a:endParaRPr>
          </a:p>
        </p:txBody>
      </p:sp>
      <p:sp>
        <p:nvSpPr>
          <p:cNvPr id="100" name="CustomShape 2"/>
          <p:cNvSpPr/>
          <p:nvPr/>
        </p:nvSpPr>
        <p:spPr>
          <a:xfrm>
            <a:off x="1115640" y="1188720"/>
            <a:ext cx="7557480" cy="46760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lstStyle/>
          <a:p>
            <a:pPr marL="338040" indent="-337320">
              <a:lnSpc>
                <a:spcPct val="100000"/>
              </a:lnSpc>
              <a:buClr>
                <a:srgbClr val="822433"/>
              </a:buClr>
              <a:buFont typeface="Arial"/>
              <a:buChar char="•"/>
            </a:pPr>
            <a:r>
              <a:rPr lang="en-US" sz="2400" b="0" strike="noStrike" spc="-1" dirty="0">
                <a:solidFill>
                  <a:srgbClr val="000000"/>
                </a:solidFill>
                <a:uFill>
                  <a:solidFill>
                    <a:srgbClr val="FFFFFF"/>
                  </a:solidFill>
                </a:uFill>
                <a:latin typeface="Arial"/>
                <a:ea typeface="DejaVu Sans"/>
              </a:rPr>
              <a:t>Can run in multiple networks</a:t>
            </a:r>
            <a:endParaRPr lang="en-US" sz="1800" b="0" strike="noStrike" spc="-1" dirty="0">
              <a:solidFill>
                <a:srgbClr val="000000"/>
              </a:solidFill>
              <a:uFill>
                <a:solidFill>
                  <a:srgbClr val="FFFFFF"/>
                </a:solidFill>
              </a:uFill>
              <a:latin typeface="Arial"/>
            </a:endParaRPr>
          </a:p>
          <a:p>
            <a:pPr marL="338040" indent="-337320">
              <a:lnSpc>
                <a:spcPct val="100000"/>
              </a:lnSpc>
              <a:buClr>
                <a:srgbClr val="822433"/>
              </a:buClr>
              <a:buFont typeface="Arial"/>
              <a:buChar char="•"/>
            </a:pPr>
            <a:r>
              <a:rPr lang="en-US" sz="2400" b="0" strike="noStrike" spc="-1" dirty="0">
                <a:solidFill>
                  <a:srgbClr val="000000"/>
                </a:solidFill>
                <a:uFill>
                  <a:solidFill>
                    <a:srgbClr val="FFFFFF"/>
                  </a:solidFill>
                </a:uFill>
                <a:latin typeface="Arial"/>
                <a:ea typeface="DejaVu Sans"/>
              </a:rPr>
              <a:t>Inter-network operation are possible by changing the channels the program subscribes to without changing network configurations</a:t>
            </a:r>
            <a:endParaRPr lang="en-US" sz="1800" b="0" strike="noStrike" spc="-1" dirty="0">
              <a:solidFill>
                <a:srgbClr val="000000"/>
              </a:solidFill>
              <a:uFill>
                <a:solidFill>
                  <a:srgbClr val="FFFFFF"/>
                </a:solidFill>
              </a:uFill>
              <a:latin typeface="Arial"/>
            </a:endParaRPr>
          </a:p>
          <a:p>
            <a:pPr marL="338040" indent="-337320">
              <a:lnSpc>
                <a:spcPct val="100000"/>
              </a:lnSpc>
              <a:buClr>
                <a:srgbClr val="822433"/>
              </a:buClr>
              <a:buFont typeface="Arial"/>
              <a:buChar char="•"/>
            </a:pPr>
            <a:r>
              <a:rPr lang="en-US" sz="2400" b="0" strike="noStrike" spc="-1" dirty="0">
                <a:solidFill>
                  <a:srgbClr val="000000"/>
                </a:solidFill>
                <a:uFill>
                  <a:solidFill>
                    <a:srgbClr val="FFFFFF"/>
                  </a:solidFill>
                </a:uFill>
                <a:latin typeface="Arial"/>
                <a:ea typeface="DejaVu Sans"/>
              </a:rPr>
              <a:t>Testing of system was done in:</a:t>
            </a:r>
            <a:endParaRPr lang="en-US" sz="1800" b="0" strike="noStrike" spc="-1" dirty="0">
              <a:solidFill>
                <a:srgbClr val="000000"/>
              </a:solidFill>
              <a:uFill>
                <a:solidFill>
                  <a:srgbClr val="FFFFFF"/>
                </a:solidFill>
              </a:uFill>
              <a:latin typeface="Arial"/>
            </a:endParaRPr>
          </a:p>
          <a:p>
            <a:pPr marL="1482480" lvl="1" indent="-567360">
              <a:lnSpc>
                <a:spcPct val="100000"/>
              </a:lnSpc>
              <a:buClr>
                <a:srgbClr val="000000"/>
              </a:buClr>
              <a:buFont typeface="Times New Roman"/>
              <a:buChar char="–"/>
            </a:pPr>
            <a:r>
              <a:rPr lang="en-US" sz="2000" b="0" strike="noStrike" spc="-1" dirty="0">
                <a:solidFill>
                  <a:srgbClr val="000000"/>
                </a:solidFill>
                <a:uFill>
                  <a:solidFill>
                    <a:srgbClr val="FFFFFF"/>
                  </a:solidFill>
                </a:uFill>
                <a:latin typeface="Arial"/>
                <a:ea typeface="DejaVu Sans"/>
              </a:rPr>
              <a:t>Wired local network</a:t>
            </a:r>
            <a:endParaRPr lang="en-US" sz="1800" b="0" strike="noStrike" spc="-1" dirty="0">
              <a:solidFill>
                <a:srgbClr val="000000"/>
              </a:solidFill>
              <a:uFill>
                <a:solidFill>
                  <a:srgbClr val="FFFFFF"/>
                </a:solidFill>
              </a:uFill>
              <a:latin typeface="Arial"/>
            </a:endParaRPr>
          </a:p>
          <a:p>
            <a:pPr marL="1482480" lvl="1" indent="-567360">
              <a:lnSpc>
                <a:spcPct val="100000"/>
              </a:lnSpc>
              <a:buClr>
                <a:srgbClr val="000000"/>
              </a:buClr>
              <a:buFont typeface="Times New Roman"/>
              <a:buChar char="–"/>
            </a:pPr>
            <a:r>
              <a:rPr lang="en-US" sz="2000" b="0" strike="noStrike" spc="-1" dirty="0">
                <a:solidFill>
                  <a:srgbClr val="000000"/>
                </a:solidFill>
                <a:uFill>
                  <a:solidFill>
                    <a:srgbClr val="FFFFFF"/>
                  </a:solidFill>
                </a:uFill>
                <a:latin typeface="Arial"/>
                <a:ea typeface="DejaVu Sans"/>
              </a:rPr>
              <a:t>Wireless connection in same building</a:t>
            </a:r>
            <a:endParaRPr lang="en-US" sz="1800" b="0" strike="noStrike" spc="-1" dirty="0">
              <a:solidFill>
                <a:srgbClr val="000000"/>
              </a:solidFill>
              <a:uFill>
                <a:solidFill>
                  <a:srgbClr val="FFFFFF"/>
                </a:solidFill>
              </a:uFill>
              <a:latin typeface="Arial"/>
            </a:endParaRPr>
          </a:p>
          <a:p>
            <a:pPr marL="1482480" lvl="1" indent="-567360">
              <a:lnSpc>
                <a:spcPct val="100000"/>
              </a:lnSpc>
              <a:buClr>
                <a:srgbClr val="000000"/>
              </a:buClr>
              <a:buFont typeface="Times New Roman"/>
              <a:buChar char="–"/>
            </a:pPr>
            <a:r>
              <a:rPr lang="en-US" sz="2000" b="0" strike="noStrike" spc="-1" dirty="0">
                <a:solidFill>
                  <a:srgbClr val="000000"/>
                </a:solidFill>
                <a:uFill>
                  <a:solidFill>
                    <a:srgbClr val="FFFFFF"/>
                  </a:solidFill>
                </a:uFill>
                <a:latin typeface="Arial"/>
                <a:ea typeface="DejaVu Sans"/>
              </a:rPr>
              <a:t>Wireless connections in different cities</a:t>
            </a:r>
            <a:endParaRPr lang="en-US" sz="1800" b="0" strike="noStrike" spc="-1" dirty="0">
              <a:solidFill>
                <a:srgbClr val="000000"/>
              </a:solidFill>
              <a:uFill>
                <a:solidFill>
                  <a:srgbClr val="FFFFFF"/>
                </a:solidFill>
              </a:uFill>
              <a:latin typeface="Arial"/>
            </a:endParaRPr>
          </a:p>
          <a:p>
            <a:pPr marL="2286000" lvl="2" indent="-455040">
              <a:lnSpc>
                <a:spcPct val="100000"/>
              </a:lnSpc>
              <a:buClr>
                <a:srgbClr val="000000"/>
              </a:buClr>
              <a:buFont typeface="Times New Roman"/>
              <a:buChar char="•"/>
            </a:pPr>
            <a:r>
              <a:rPr lang="en-US" sz="1600" b="0" strike="noStrike" spc="-1" dirty="0">
                <a:solidFill>
                  <a:srgbClr val="000000"/>
                </a:solidFill>
                <a:uFill>
                  <a:solidFill>
                    <a:srgbClr val="FFFFFF"/>
                  </a:solidFill>
                </a:uFill>
                <a:latin typeface="Arial"/>
                <a:ea typeface="DejaVu Sans"/>
              </a:rPr>
              <a:t>Frame rate on hand cameras and range updates were reduced due to speed of connection</a:t>
            </a:r>
            <a:endParaRPr lang="en-US" sz="1800" b="0" strike="noStrike" spc="-1" dirty="0">
              <a:solidFill>
                <a:srgbClr val="000000"/>
              </a:solidFill>
              <a:uFill>
                <a:solidFill>
                  <a:srgbClr val="FFFFFF"/>
                </a:solidFill>
              </a:uFill>
              <a:latin typeface="Arial"/>
            </a:endParaRPr>
          </a:p>
        </p:txBody>
      </p:sp>
      <p:sp>
        <p:nvSpPr>
          <p:cNvPr id="101" name="CustomShape 3"/>
          <p:cNvSpPr/>
          <p:nvPr/>
        </p:nvSpPr>
        <p:spPr>
          <a:xfrm>
            <a:off x="0" y="6359400"/>
            <a:ext cx="9138600" cy="493200"/>
          </a:xfrm>
          <a:prstGeom prst="rect">
            <a:avLst/>
          </a:prstGeom>
          <a:solidFill>
            <a:srgbClr val="822433"/>
          </a:solidFill>
          <a:ln>
            <a:noFill/>
          </a:ln>
        </p:spPr>
        <p:style>
          <a:lnRef idx="0">
            <a:scrgbClr r="0" g="0" b="0"/>
          </a:lnRef>
          <a:fillRef idx="0">
            <a:scrgbClr r="0" g="0" b="0"/>
          </a:fillRef>
          <a:effectRef idx="0">
            <a:scrgbClr r="0" g="0" b="0"/>
          </a:effectRef>
          <a:fontRef idx="minor"/>
        </p:style>
      </p:sp>
      <p:sp>
        <p:nvSpPr>
          <p:cNvPr id="102" name="CustomShape 4"/>
          <p:cNvSpPr/>
          <p:nvPr/>
        </p:nvSpPr>
        <p:spPr>
          <a:xfrm>
            <a:off x="1219320" y="6146640"/>
            <a:ext cx="7919280" cy="705960"/>
          </a:xfrm>
          <a:prstGeom prst="rect">
            <a:avLst/>
          </a:prstGeom>
          <a:solidFill>
            <a:srgbClr val="822433"/>
          </a:solidFill>
          <a:ln>
            <a:noFill/>
          </a:ln>
        </p:spPr>
        <p:style>
          <a:lnRef idx="0">
            <a:scrgbClr r="0" g="0" b="0"/>
          </a:lnRef>
          <a:fillRef idx="0">
            <a:scrgbClr r="0" g="0" b="0"/>
          </a:fillRef>
          <a:effectRef idx="0">
            <a:scrgbClr r="0" g="0" b="0"/>
          </a:effectRef>
          <a:fontRef idx="minor"/>
        </p:style>
        <p:txBody>
          <a:bodyPr wrap="none" lIns="90000" tIns="46800" rIns="90000" bIns="46800" anchor="ctr"/>
          <a:lstStyle/>
          <a:p>
            <a:pPr>
              <a:lnSpc>
                <a:spcPct val="100000"/>
              </a:lnSpc>
            </a:pPr>
            <a:r>
              <a:rPr lang="en-US" sz="1000" b="0" strike="noStrike" spc="-1">
                <a:solidFill>
                  <a:srgbClr val="FFFFFF"/>
                </a:solidFill>
                <a:uFill>
                  <a:solidFill>
                    <a:srgbClr val="FFFFFF"/>
                  </a:solidFill>
                </a:uFill>
                <a:latin typeface="Arial"/>
                <a:ea typeface="DejaVu Sans"/>
              </a:rPr>
              <a:t>Virtual Reality for Teleoperation in Manufacturing</a:t>
            </a:r>
            <a:endParaRPr lang="en-US" sz="1800" b="0" strike="noStrike" spc="-1">
              <a:solidFill>
                <a:srgbClr val="000000"/>
              </a:solidFill>
              <a:uFill>
                <a:solidFill>
                  <a:srgbClr val="FFFFFF"/>
                </a:solidFill>
              </a:uFill>
              <a:latin typeface="Arial"/>
            </a:endParaRPr>
          </a:p>
          <a:p>
            <a:pPr>
              <a:lnSpc>
                <a:spcPct val="100000"/>
              </a:lnSpc>
            </a:pPr>
            <a:r>
              <a:rPr lang="en-US" sz="1000" b="0" strike="noStrike" spc="-1">
                <a:solidFill>
                  <a:srgbClr val="FFFFFF"/>
                </a:solidFill>
                <a:uFill>
                  <a:solidFill>
                    <a:srgbClr val="FFFFFF"/>
                  </a:solidFill>
                </a:uFill>
                <a:latin typeface="Arial"/>
                <a:ea typeface="DejaVu Sans"/>
              </a:rPr>
              <a:t>Aponte, Cecilia (1822225)</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3" name="CustomShape 1"/>
          <p:cNvSpPr/>
          <p:nvPr/>
        </p:nvSpPr>
        <p:spPr>
          <a:xfrm>
            <a:off x="1115640" y="409680"/>
            <a:ext cx="7558920" cy="5040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lstStyle/>
          <a:p>
            <a:pPr>
              <a:lnSpc>
                <a:spcPct val="100000"/>
              </a:lnSpc>
            </a:pPr>
            <a:r>
              <a:rPr lang="en-US" sz="2400" b="1" strike="noStrike" spc="-1">
                <a:solidFill>
                  <a:srgbClr val="822433"/>
                </a:solidFill>
                <a:uFill>
                  <a:solidFill>
                    <a:srgbClr val="FFFFFF"/>
                  </a:solidFill>
                </a:uFill>
                <a:latin typeface="Arial"/>
                <a:ea typeface="DejaVu Sans"/>
              </a:rPr>
              <a:t>Concept of the System</a:t>
            </a:r>
            <a:endParaRPr lang="en-US" sz="1800" b="0" strike="noStrike" spc="-1">
              <a:solidFill>
                <a:srgbClr val="000000"/>
              </a:solidFill>
              <a:uFill>
                <a:solidFill>
                  <a:srgbClr val="FFFFFF"/>
                </a:solidFill>
              </a:uFill>
              <a:latin typeface="Arial"/>
            </a:endParaRPr>
          </a:p>
        </p:txBody>
      </p:sp>
      <p:sp>
        <p:nvSpPr>
          <p:cNvPr id="104" name="CustomShape 2"/>
          <p:cNvSpPr/>
          <p:nvPr/>
        </p:nvSpPr>
        <p:spPr>
          <a:xfrm>
            <a:off x="1115640" y="1371600"/>
            <a:ext cx="4095000" cy="49363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lstStyle/>
          <a:p>
            <a:pPr marL="338040" indent="-337320">
              <a:lnSpc>
                <a:spcPct val="100000"/>
              </a:lnSpc>
              <a:buClr>
                <a:srgbClr val="822433"/>
              </a:buClr>
              <a:buFont typeface="Arial"/>
              <a:buChar char="•"/>
            </a:pPr>
            <a:r>
              <a:rPr lang="en-US" sz="2400" b="0" strike="noStrike" spc="-1">
                <a:solidFill>
                  <a:srgbClr val="000000"/>
                </a:solidFill>
                <a:uFill>
                  <a:solidFill>
                    <a:srgbClr val="FFFFFF"/>
                  </a:solidFill>
                </a:uFill>
                <a:latin typeface="Arial"/>
                <a:ea typeface="DejaVu Sans"/>
              </a:rPr>
              <a:t>Control room contains multiple sensor displays and dynamic mappings to select the engagement between user and robot  </a:t>
            </a:r>
            <a:endParaRPr lang="en-US" sz="1800" b="0" strike="noStrike" spc="-1">
              <a:solidFill>
                <a:srgbClr val="000000"/>
              </a:solidFill>
              <a:uFill>
                <a:solidFill>
                  <a:srgbClr val="FFFFFF"/>
                </a:solidFill>
              </a:uFill>
              <a:latin typeface="Arial"/>
            </a:endParaRPr>
          </a:p>
          <a:p>
            <a:pPr marL="338040" indent="-337320">
              <a:lnSpc>
                <a:spcPct val="100000"/>
              </a:lnSpc>
              <a:buClr>
                <a:srgbClr val="822433"/>
              </a:buClr>
              <a:buFont typeface="Arial"/>
              <a:buChar char="•"/>
            </a:pPr>
            <a:r>
              <a:rPr lang="en-US" sz="2400" b="0" strike="noStrike" spc="-1">
                <a:solidFill>
                  <a:srgbClr val="000000"/>
                </a:solidFill>
                <a:uFill>
                  <a:solidFill>
                    <a:srgbClr val="FFFFFF"/>
                  </a:solidFill>
                </a:uFill>
                <a:latin typeface="Arial"/>
                <a:ea typeface="DejaVu Sans"/>
              </a:rPr>
              <a:t>User study showed that new users were faster and more accurate than automation or direct telepresence systems</a:t>
            </a:r>
            <a:endParaRPr lang="en-US" sz="1800" b="0" strike="noStrike" spc="-1">
              <a:solidFill>
                <a:srgbClr val="000000"/>
              </a:solidFill>
              <a:uFill>
                <a:solidFill>
                  <a:srgbClr val="FFFFFF"/>
                </a:solidFill>
              </a:uFill>
              <a:latin typeface="Arial"/>
            </a:endParaRPr>
          </a:p>
        </p:txBody>
      </p:sp>
      <p:pic>
        <p:nvPicPr>
          <p:cNvPr id="105" name="Picture 104"/>
          <p:cNvPicPr/>
          <p:nvPr/>
        </p:nvPicPr>
        <p:blipFill>
          <a:blip r:embed="rId3"/>
          <a:stretch/>
        </p:blipFill>
        <p:spPr>
          <a:xfrm>
            <a:off x="5943600" y="1951200"/>
            <a:ext cx="2650320" cy="2894760"/>
          </a:xfrm>
          <a:prstGeom prst="rect">
            <a:avLst/>
          </a:prstGeom>
          <a:ln>
            <a:noFill/>
          </a:ln>
        </p:spPr>
      </p:pic>
      <p:sp>
        <p:nvSpPr>
          <p:cNvPr id="106" name="CustomShape 3"/>
          <p:cNvSpPr/>
          <p:nvPr/>
        </p:nvSpPr>
        <p:spPr>
          <a:xfrm>
            <a:off x="0" y="6359400"/>
            <a:ext cx="9138600" cy="493200"/>
          </a:xfrm>
          <a:prstGeom prst="rect">
            <a:avLst/>
          </a:prstGeom>
          <a:solidFill>
            <a:srgbClr val="822433"/>
          </a:solidFill>
          <a:ln>
            <a:noFill/>
          </a:ln>
        </p:spPr>
        <p:style>
          <a:lnRef idx="0">
            <a:scrgbClr r="0" g="0" b="0"/>
          </a:lnRef>
          <a:fillRef idx="0">
            <a:scrgbClr r="0" g="0" b="0"/>
          </a:fillRef>
          <a:effectRef idx="0">
            <a:scrgbClr r="0" g="0" b="0"/>
          </a:effectRef>
          <a:fontRef idx="minor"/>
        </p:style>
      </p:sp>
      <p:sp>
        <p:nvSpPr>
          <p:cNvPr id="107" name="CustomShape 4"/>
          <p:cNvSpPr/>
          <p:nvPr/>
        </p:nvSpPr>
        <p:spPr>
          <a:xfrm>
            <a:off x="1219320" y="6146640"/>
            <a:ext cx="7919280" cy="705960"/>
          </a:xfrm>
          <a:prstGeom prst="rect">
            <a:avLst/>
          </a:prstGeom>
          <a:solidFill>
            <a:srgbClr val="822433"/>
          </a:solidFill>
          <a:ln>
            <a:noFill/>
          </a:ln>
        </p:spPr>
        <p:style>
          <a:lnRef idx="0">
            <a:scrgbClr r="0" g="0" b="0"/>
          </a:lnRef>
          <a:fillRef idx="0">
            <a:scrgbClr r="0" g="0" b="0"/>
          </a:fillRef>
          <a:effectRef idx="0">
            <a:scrgbClr r="0" g="0" b="0"/>
          </a:effectRef>
          <a:fontRef idx="minor"/>
        </p:style>
        <p:txBody>
          <a:bodyPr wrap="none" lIns="90000" tIns="46800" rIns="90000" bIns="46800" anchor="ctr"/>
          <a:lstStyle/>
          <a:p>
            <a:pPr>
              <a:lnSpc>
                <a:spcPct val="100000"/>
              </a:lnSpc>
            </a:pPr>
            <a:r>
              <a:rPr lang="en-US" sz="1000" b="0" strike="noStrike" spc="-1">
                <a:solidFill>
                  <a:srgbClr val="FFFFFF"/>
                </a:solidFill>
                <a:uFill>
                  <a:solidFill>
                    <a:srgbClr val="FFFFFF"/>
                  </a:solidFill>
                </a:uFill>
                <a:latin typeface="Arial"/>
                <a:ea typeface="DejaVu Sans"/>
              </a:rPr>
              <a:t>Virtual Reality for Teleoperation in Manufacturing</a:t>
            </a:r>
            <a:endParaRPr lang="en-US" sz="1800" b="0" strike="noStrike" spc="-1">
              <a:solidFill>
                <a:srgbClr val="000000"/>
              </a:solidFill>
              <a:uFill>
                <a:solidFill>
                  <a:srgbClr val="FFFFFF"/>
                </a:solidFill>
              </a:uFill>
              <a:latin typeface="Arial"/>
            </a:endParaRPr>
          </a:p>
          <a:p>
            <a:pPr>
              <a:lnSpc>
                <a:spcPct val="100000"/>
              </a:lnSpc>
            </a:pPr>
            <a:r>
              <a:rPr lang="en-US" sz="1000" b="0" strike="noStrike" spc="-1">
                <a:solidFill>
                  <a:srgbClr val="FFFFFF"/>
                </a:solidFill>
                <a:uFill>
                  <a:solidFill>
                    <a:srgbClr val="FFFFFF"/>
                  </a:solidFill>
                </a:uFill>
                <a:latin typeface="Arial"/>
                <a:ea typeface="DejaVu Sans"/>
              </a:rPr>
              <a:t>Aponte, Cecilia (1822225)</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8" name="CustomShape 1"/>
          <p:cNvSpPr/>
          <p:nvPr/>
        </p:nvSpPr>
        <p:spPr>
          <a:xfrm>
            <a:off x="1115640" y="409680"/>
            <a:ext cx="7558920" cy="5040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lstStyle/>
          <a:p>
            <a:pPr>
              <a:lnSpc>
                <a:spcPct val="100000"/>
              </a:lnSpc>
            </a:pPr>
            <a:r>
              <a:rPr lang="en-US" sz="2400" b="1" strike="noStrike" spc="-1">
                <a:solidFill>
                  <a:srgbClr val="822433"/>
                </a:solidFill>
                <a:uFill>
                  <a:solidFill>
                    <a:srgbClr val="FFFFFF"/>
                  </a:solidFill>
                </a:uFill>
                <a:latin typeface="Arial"/>
                <a:ea typeface="DejaVu Sans"/>
              </a:rPr>
              <a:t>Background</a:t>
            </a:r>
            <a:endParaRPr lang="en-US" sz="1800" b="0" strike="noStrike" spc="-1">
              <a:solidFill>
                <a:srgbClr val="000000"/>
              </a:solidFill>
              <a:uFill>
                <a:solidFill>
                  <a:srgbClr val="FFFFFF"/>
                </a:solidFill>
              </a:uFill>
              <a:latin typeface="Arial"/>
            </a:endParaRPr>
          </a:p>
        </p:txBody>
      </p:sp>
      <p:sp>
        <p:nvSpPr>
          <p:cNvPr id="109" name="CustomShape 2"/>
          <p:cNvSpPr/>
          <p:nvPr/>
        </p:nvSpPr>
        <p:spPr>
          <a:xfrm>
            <a:off x="1115640" y="1551600"/>
            <a:ext cx="7558920" cy="49363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lstStyle/>
          <a:p>
            <a:pPr marL="338040" indent="-337320">
              <a:lnSpc>
                <a:spcPct val="100000"/>
              </a:lnSpc>
              <a:buClr>
                <a:srgbClr val="822433"/>
              </a:buClr>
              <a:buFont typeface="Arial"/>
              <a:buChar char="•"/>
            </a:pPr>
            <a:r>
              <a:rPr lang="en-US" sz="2400" b="0" strike="noStrike" spc="-1">
                <a:solidFill>
                  <a:srgbClr val="000000"/>
                </a:solidFill>
                <a:uFill>
                  <a:solidFill>
                    <a:srgbClr val="FFFFFF"/>
                  </a:solidFill>
                </a:uFill>
                <a:latin typeface="Arial"/>
                <a:ea typeface="DejaVu Sans"/>
              </a:rPr>
              <a:t>Not necessary to connect the </a:t>
            </a:r>
            <a:endParaRPr lang="en-US" sz="1800" b="0" strike="noStrike" spc="-1">
              <a:solidFill>
                <a:srgbClr val="000000"/>
              </a:solidFill>
              <a:uFill>
                <a:solidFill>
                  <a:srgbClr val="FFFFFF"/>
                </a:solidFill>
              </a:uFill>
              <a:latin typeface="Arial"/>
            </a:endParaRPr>
          </a:p>
          <a:p>
            <a:pPr marL="338040" indent="-337320">
              <a:lnSpc>
                <a:spcPct val="100000"/>
              </a:lnSpc>
              <a:buClr>
                <a:srgbClr val="822433"/>
              </a:buClr>
              <a:buFont typeface="Arial"/>
              <a:buChar char="•"/>
            </a:pPr>
            <a:r>
              <a:rPr lang="en-US" sz="2400" b="0" strike="noStrike" spc="-1">
                <a:solidFill>
                  <a:srgbClr val="000000"/>
                </a:solidFill>
                <a:uFill>
                  <a:solidFill>
                    <a:srgbClr val="FFFFFF"/>
                  </a:solidFill>
                </a:uFill>
                <a:latin typeface="Arial"/>
                <a:ea typeface="DejaVu Sans"/>
              </a:rPr>
              <a:t>states of the user and robot</a:t>
            </a:r>
            <a:endParaRPr lang="en-US" sz="1800" b="0" strike="noStrike" spc="-1">
              <a:solidFill>
                <a:srgbClr val="000000"/>
              </a:solidFill>
              <a:uFill>
                <a:solidFill>
                  <a:srgbClr val="FFFFFF"/>
                </a:solidFill>
              </a:uFill>
              <a:latin typeface="Arial"/>
            </a:endParaRPr>
          </a:p>
          <a:p>
            <a:pPr marL="338040" indent="-337320">
              <a:lnSpc>
                <a:spcPct val="100000"/>
              </a:lnSpc>
              <a:buClr>
                <a:srgbClr val="822433"/>
              </a:buClr>
              <a:buFont typeface="Arial"/>
              <a:buChar char="•"/>
            </a:pPr>
            <a:r>
              <a:rPr lang="en-US" sz="2400" b="0" strike="noStrike" spc="-1">
                <a:solidFill>
                  <a:srgbClr val="000000"/>
                </a:solidFill>
                <a:uFill>
                  <a:solidFill>
                    <a:srgbClr val="FFFFFF"/>
                  </a:solidFill>
                </a:uFill>
                <a:latin typeface="Arial"/>
                <a:ea typeface="DejaVu Sans"/>
              </a:rPr>
              <a:t>User is embedded in the same point of view of the robot by connecting to the Virtual Reality Control Room (VRCR)</a:t>
            </a:r>
            <a:endParaRPr lang="en-US" sz="1800" b="0" strike="noStrike" spc="-1">
              <a:solidFill>
                <a:srgbClr val="000000"/>
              </a:solidFill>
              <a:uFill>
                <a:solidFill>
                  <a:srgbClr val="FFFFFF"/>
                </a:solidFill>
              </a:uFill>
              <a:latin typeface="Arial"/>
            </a:endParaRPr>
          </a:p>
          <a:p>
            <a:pPr marL="114300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Arial"/>
                <a:ea typeface="DejaVu Sans"/>
              </a:rPr>
              <a:t>User’s state is mapped to the VRCR</a:t>
            </a:r>
            <a:endParaRPr lang="en-US" sz="1800" b="0" strike="noStrike" spc="-1">
              <a:solidFill>
                <a:srgbClr val="000000"/>
              </a:solidFill>
              <a:uFill>
                <a:solidFill>
                  <a:srgbClr val="FFFFFF"/>
                </a:solidFill>
              </a:uFill>
              <a:latin typeface="Arial"/>
            </a:endParaRPr>
          </a:p>
          <a:p>
            <a:pPr marL="114300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Arial"/>
                <a:ea typeface="DejaVu Sans"/>
              </a:rPr>
              <a:t>VRCR is mapped to the robot</a:t>
            </a:r>
            <a:endParaRPr lang="en-US" sz="1800" b="0" strike="noStrike" spc="-1">
              <a:solidFill>
                <a:srgbClr val="000000"/>
              </a:solidFill>
              <a:uFill>
                <a:solidFill>
                  <a:srgbClr val="FFFFFF"/>
                </a:solidFill>
              </a:uFill>
              <a:latin typeface="Arial"/>
            </a:endParaRPr>
          </a:p>
          <a:p>
            <a:pPr marL="1143000" lvl="2" indent="-227880">
              <a:lnSpc>
                <a:spcPct val="100000"/>
              </a:lnSpc>
              <a:buClr>
                <a:srgbClr val="000000"/>
              </a:buClr>
              <a:buFont typeface="Arial"/>
              <a:buChar char="•"/>
            </a:pPr>
            <a:r>
              <a:rPr lang="en-US" sz="1600" b="0" strike="noStrike" spc="-1">
                <a:solidFill>
                  <a:srgbClr val="000000"/>
                </a:solidFill>
                <a:uFill>
                  <a:solidFill>
                    <a:srgbClr val="FFFFFF"/>
                  </a:solidFill>
                </a:uFill>
                <a:latin typeface="Arial"/>
                <a:ea typeface="DejaVu Sans"/>
              </a:rPr>
              <a:t>Removes the need of sensory stimuli to the user from the robot</a:t>
            </a:r>
            <a:endParaRPr lang="en-US" sz="1800" b="0" strike="noStrike" spc="-1">
              <a:solidFill>
                <a:srgbClr val="000000"/>
              </a:solidFill>
              <a:uFill>
                <a:solidFill>
                  <a:srgbClr val="FFFFFF"/>
                </a:solidFill>
              </a:uFill>
              <a:latin typeface="Arial"/>
            </a:endParaRPr>
          </a:p>
        </p:txBody>
      </p:sp>
      <p:sp>
        <p:nvSpPr>
          <p:cNvPr id="110" name="CustomShape 3"/>
          <p:cNvSpPr/>
          <p:nvPr/>
        </p:nvSpPr>
        <p:spPr>
          <a:xfrm>
            <a:off x="0" y="6359400"/>
            <a:ext cx="9138600" cy="493200"/>
          </a:xfrm>
          <a:prstGeom prst="rect">
            <a:avLst/>
          </a:prstGeom>
          <a:solidFill>
            <a:srgbClr val="822433"/>
          </a:solidFill>
          <a:ln>
            <a:noFill/>
          </a:ln>
        </p:spPr>
        <p:style>
          <a:lnRef idx="0">
            <a:scrgbClr r="0" g="0" b="0"/>
          </a:lnRef>
          <a:fillRef idx="0">
            <a:scrgbClr r="0" g="0" b="0"/>
          </a:fillRef>
          <a:effectRef idx="0">
            <a:scrgbClr r="0" g="0" b="0"/>
          </a:effectRef>
          <a:fontRef idx="minor"/>
        </p:style>
      </p:sp>
      <p:sp>
        <p:nvSpPr>
          <p:cNvPr id="111" name="CustomShape 4"/>
          <p:cNvSpPr/>
          <p:nvPr/>
        </p:nvSpPr>
        <p:spPr>
          <a:xfrm>
            <a:off x="1219320" y="6146640"/>
            <a:ext cx="7919280" cy="705960"/>
          </a:xfrm>
          <a:prstGeom prst="rect">
            <a:avLst/>
          </a:prstGeom>
          <a:solidFill>
            <a:srgbClr val="822433"/>
          </a:solidFill>
          <a:ln>
            <a:noFill/>
          </a:ln>
        </p:spPr>
        <p:style>
          <a:lnRef idx="0">
            <a:scrgbClr r="0" g="0" b="0"/>
          </a:lnRef>
          <a:fillRef idx="0">
            <a:scrgbClr r="0" g="0" b="0"/>
          </a:fillRef>
          <a:effectRef idx="0">
            <a:scrgbClr r="0" g="0" b="0"/>
          </a:effectRef>
          <a:fontRef idx="minor"/>
        </p:style>
        <p:txBody>
          <a:bodyPr wrap="none" lIns="90000" tIns="46800" rIns="90000" bIns="46800" anchor="ctr"/>
          <a:lstStyle/>
          <a:p>
            <a:pPr>
              <a:lnSpc>
                <a:spcPct val="100000"/>
              </a:lnSpc>
            </a:pPr>
            <a:r>
              <a:rPr lang="en-US" sz="1000" b="0" strike="noStrike" spc="-1">
                <a:solidFill>
                  <a:srgbClr val="FFFFFF"/>
                </a:solidFill>
                <a:uFill>
                  <a:solidFill>
                    <a:srgbClr val="FFFFFF"/>
                  </a:solidFill>
                </a:uFill>
                <a:latin typeface="Arial"/>
                <a:ea typeface="DejaVu Sans"/>
              </a:rPr>
              <a:t>Virtual Reality for Teleoperation in Manufacturing</a:t>
            </a:r>
            <a:endParaRPr lang="en-US" sz="1800" b="0" strike="noStrike" spc="-1">
              <a:solidFill>
                <a:srgbClr val="000000"/>
              </a:solidFill>
              <a:uFill>
                <a:solidFill>
                  <a:srgbClr val="FFFFFF"/>
                </a:solidFill>
              </a:uFill>
              <a:latin typeface="Arial"/>
            </a:endParaRPr>
          </a:p>
          <a:p>
            <a:pPr>
              <a:lnSpc>
                <a:spcPct val="100000"/>
              </a:lnSpc>
            </a:pPr>
            <a:r>
              <a:rPr lang="en-US" sz="1000" b="0" strike="noStrike" spc="-1">
                <a:solidFill>
                  <a:srgbClr val="FFFFFF"/>
                </a:solidFill>
                <a:uFill>
                  <a:solidFill>
                    <a:srgbClr val="FFFFFF"/>
                  </a:solidFill>
                </a:uFill>
                <a:latin typeface="Arial"/>
                <a:ea typeface="DejaVu Sans"/>
              </a:rPr>
              <a:t>Aponte, Cecilia (1822225)</a:t>
            </a:r>
            <a:endParaRPr lang="en-US" sz="1800" b="0" strike="noStrike" spc="-1">
              <a:solidFill>
                <a:srgbClr val="000000"/>
              </a:solidFill>
              <a:uFill>
                <a:solidFill>
                  <a:srgbClr val="FFFFFF"/>
                </a:solidFill>
              </a:uFill>
              <a:latin typeface="Arial"/>
            </a:endParaRPr>
          </a:p>
        </p:txBody>
      </p:sp>
      <p:pic>
        <p:nvPicPr>
          <p:cNvPr id="112" name="Picture 111"/>
          <p:cNvPicPr/>
          <p:nvPr/>
        </p:nvPicPr>
        <p:blipFill>
          <a:blip r:embed="rId3"/>
          <a:stretch/>
        </p:blipFill>
        <p:spPr>
          <a:xfrm>
            <a:off x="5920560" y="4389120"/>
            <a:ext cx="3039840" cy="1709640"/>
          </a:xfrm>
          <a:prstGeom prst="rect">
            <a:avLst/>
          </a:prstGeom>
          <a:ln>
            <a:noFill/>
          </a:ln>
        </p:spPr>
      </p:pic>
      <p:pic>
        <p:nvPicPr>
          <p:cNvPr id="113" name="Picture 112"/>
          <p:cNvPicPr/>
          <p:nvPr/>
        </p:nvPicPr>
        <p:blipFill>
          <a:blip r:embed="rId4"/>
          <a:stretch/>
        </p:blipFill>
        <p:spPr>
          <a:xfrm>
            <a:off x="6400800" y="182880"/>
            <a:ext cx="2468160" cy="20732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4" name="CustomShape 1"/>
          <p:cNvSpPr/>
          <p:nvPr/>
        </p:nvSpPr>
        <p:spPr>
          <a:xfrm>
            <a:off x="1115640" y="409680"/>
            <a:ext cx="7558920" cy="5040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lstStyle/>
          <a:p>
            <a:pPr>
              <a:lnSpc>
                <a:spcPct val="100000"/>
              </a:lnSpc>
            </a:pPr>
            <a:r>
              <a:rPr lang="en-US" sz="2400" b="1" strike="noStrike" spc="-1">
                <a:solidFill>
                  <a:srgbClr val="822433"/>
                </a:solidFill>
                <a:uFill>
                  <a:solidFill>
                    <a:srgbClr val="FFFFFF"/>
                  </a:solidFill>
                </a:uFill>
                <a:latin typeface="Arial"/>
                <a:ea typeface="DejaVu Sans"/>
              </a:rPr>
              <a:t>Mappings</a:t>
            </a:r>
            <a:endParaRPr lang="en-US" sz="1800" b="0" strike="noStrike" spc="-1">
              <a:solidFill>
                <a:srgbClr val="000000"/>
              </a:solidFill>
              <a:uFill>
                <a:solidFill>
                  <a:srgbClr val="FFFFFF"/>
                </a:solidFill>
              </a:uFill>
              <a:latin typeface="Arial"/>
            </a:endParaRPr>
          </a:p>
        </p:txBody>
      </p:sp>
      <p:sp>
        <p:nvSpPr>
          <p:cNvPr id="115" name="CustomShape 2"/>
          <p:cNvSpPr/>
          <p:nvPr/>
        </p:nvSpPr>
        <p:spPr>
          <a:xfrm>
            <a:off x="1106280" y="1072080"/>
            <a:ext cx="7558920" cy="502848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lstStyle/>
          <a:p>
            <a:pPr marL="338040" indent="-337320">
              <a:lnSpc>
                <a:spcPct val="100000"/>
              </a:lnSpc>
              <a:buClr>
                <a:srgbClr val="822433"/>
              </a:buClr>
              <a:buFont typeface="Arial"/>
              <a:buChar char="•"/>
            </a:pPr>
            <a:r>
              <a:rPr lang="en-US" sz="2400" b="0" strike="noStrike" spc="-1">
                <a:solidFill>
                  <a:srgbClr val="000000"/>
                </a:solidFill>
                <a:uFill>
                  <a:solidFill>
                    <a:srgbClr val="FFFFFF"/>
                  </a:solidFill>
                </a:uFill>
                <a:latin typeface="Arial"/>
                <a:ea typeface="DejaVu Sans"/>
              </a:rPr>
              <a:t>Are an object’s state: information that describes it (e.g. position, orientation, sensor values)</a:t>
            </a:r>
            <a:endParaRPr lang="en-US" sz="1800" b="0" strike="noStrike" spc="-1">
              <a:solidFill>
                <a:srgbClr val="000000"/>
              </a:solidFill>
              <a:uFill>
                <a:solidFill>
                  <a:srgbClr val="FFFFFF"/>
                </a:solidFill>
              </a:uFill>
              <a:latin typeface="Arial"/>
            </a:endParaRPr>
          </a:p>
          <a:p>
            <a:pPr marL="338040" indent="-337320">
              <a:lnSpc>
                <a:spcPct val="100000"/>
              </a:lnSpc>
              <a:buClr>
                <a:srgbClr val="822433"/>
              </a:buClr>
              <a:buFont typeface="Arial"/>
              <a:buChar char="•"/>
            </a:pPr>
            <a:r>
              <a:rPr lang="en-US" sz="2400" b="0" strike="noStrike" spc="-1">
                <a:solidFill>
                  <a:srgbClr val="000000"/>
                </a:solidFill>
                <a:uFill>
                  <a:solidFill>
                    <a:srgbClr val="FFFFFF"/>
                  </a:solidFill>
                </a:uFill>
                <a:latin typeface="Arial"/>
                <a:ea typeface="DejaVu Sans"/>
              </a:rPr>
              <a:t>These can be transmitted through a mapping:</a:t>
            </a:r>
            <a:endParaRPr lang="en-US" sz="1800" b="0" strike="noStrike" spc="-1">
              <a:solidFill>
                <a:srgbClr val="000000"/>
              </a:solidFill>
              <a:uFill>
                <a:solidFill>
                  <a:srgbClr val="FFFFFF"/>
                </a:solidFill>
              </a:uFill>
              <a:latin typeface="Arial"/>
            </a:endParaRPr>
          </a:p>
          <a:p>
            <a:pPr marL="738000" lvl="1" indent="-280080">
              <a:lnSpc>
                <a:spcPct val="100000"/>
              </a:lnSpc>
              <a:buClr>
                <a:srgbClr val="000000"/>
              </a:buClr>
              <a:buFont typeface="Arial"/>
              <a:buChar char="–"/>
            </a:pPr>
            <a:r>
              <a:rPr lang="en-US" sz="2000" b="0" strike="noStrike" spc="-1">
                <a:solidFill>
                  <a:srgbClr val="000000"/>
                </a:solidFill>
                <a:uFill>
                  <a:solidFill>
                    <a:srgbClr val="FFFFFF"/>
                  </a:solidFill>
                </a:uFill>
                <a:latin typeface="Arial"/>
                <a:ea typeface="DejaVu Sans"/>
              </a:rPr>
              <a:t>Directly to the robot</a:t>
            </a:r>
            <a:endParaRPr lang="en-US" sz="1800" b="0" strike="noStrike" spc="-1">
              <a:solidFill>
                <a:srgbClr val="000000"/>
              </a:solidFill>
              <a:uFill>
                <a:solidFill>
                  <a:srgbClr val="FFFFFF"/>
                </a:solidFill>
              </a:uFill>
              <a:latin typeface="Arial"/>
            </a:endParaRPr>
          </a:p>
          <a:p>
            <a:pPr marL="741240" indent="-280440">
              <a:lnSpc>
                <a:spcPct val="100000"/>
              </a:lnSpc>
            </a:pPr>
            <a:r>
              <a:rPr lang="en-US" sz="2000" b="0" strike="noStrike" spc="-1">
                <a:solidFill>
                  <a:srgbClr val="000000"/>
                </a:solidFill>
                <a:uFill>
                  <a:solidFill>
                    <a:srgbClr val="FFFFFF"/>
                  </a:solidFill>
                </a:uFill>
                <a:latin typeface="Arial"/>
                <a:ea typeface="DejaVu Sans"/>
              </a:rPr>
              <a:t> </a:t>
            </a:r>
            <a:endParaRPr lang="en-US" sz="1800" b="0" strike="noStrike" spc="-1">
              <a:solidFill>
                <a:srgbClr val="000000"/>
              </a:solidFill>
              <a:uFill>
                <a:solidFill>
                  <a:srgbClr val="FFFFFF"/>
                </a:solidFill>
              </a:uFill>
              <a:latin typeface="Arial"/>
            </a:endParaRPr>
          </a:p>
          <a:p>
            <a:pPr marL="741240" indent="-280440">
              <a:lnSpc>
                <a:spcPct val="100000"/>
              </a:lnSpc>
            </a:pPr>
            <a:r>
              <a:rPr lang="en-US" sz="2000" b="0" strike="noStrike" spc="-1">
                <a:solidFill>
                  <a:srgbClr val="000000"/>
                </a:solidFill>
                <a:uFill>
                  <a:solidFill>
                    <a:srgbClr val="FFFFFF"/>
                  </a:solidFill>
                </a:uFill>
                <a:latin typeface="Arial"/>
                <a:ea typeface="DejaVu Sans"/>
              </a:rPr>
              <a:t> </a:t>
            </a:r>
            <a:endParaRPr lang="en-US" sz="1800" b="0" strike="noStrike" spc="-1">
              <a:solidFill>
                <a:srgbClr val="000000"/>
              </a:solidFill>
              <a:uFill>
                <a:solidFill>
                  <a:srgbClr val="FFFFFF"/>
                </a:solidFill>
              </a:uFill>
              <a:latin typeface="Arial"/>
            </a:endParaRPr>
          </a:p>
          <a:p>
            <a:pPr marL="741240" indent="-280440">
              <a:lnSpc>
                <a:spcPct val="100000"/>
              </a:lnSpc>
            </a:pPr>
            <a:r>
              <a:rPr lang="en-US" sz="2000" b="0" strike="noStrike" spc="-1">
                <a:solidFill>
                  <a:srgbClr val="000000"/>
                </a:solidFill>
                <a:uFill>
                  <a:solidFill>
                    <a:srgbClr val="FFFFFF"/>
                  </a:solidFill>
                </a:uFill>
                <a:latin typeface="Arial"/>
                <a:ea typeface="DejaVu Sans"/>
              </a:rPr>
              <a:t> </a:t>
            </a:r>
            <a:endParaRPr lang="en-US" sz="1800" b="0" strike="noStrike" spc="-1">
              <a:solidFill>
                <a:srgbClr val="000000"/>
              </a:solidFill>
              <a:uFill>
                <a:solidFill>
                  <a:srgbClr val="FFFFFF"/>
                </a:solidFill>
              </a:uFill>
              <a:latin typeface="Arial"/>
            </a:endParaRPr>
          </a:p>
          <a:p>
            <a:pPr marL="741240" indent="-280440">
              <a:lnSpc>
                <a:spcPct val="100000"/>
              </a:lnSpc>
            </a:pPr>
            <a:r>
              <a:rPr lang="en-US" sz="2000" b="0" strike="noStrike" spc="-1">
                <a:solidFill>
                  <a:srgbClr val="000000"/>
                </a:solidFill>
                <a:uFill>
                  <a:solidFill>
                    <a:srgbClr val="FFFFFF"/>
                  </a:solidFill>
                </a:uFill>
                <a:latin typeface="Arial"/>
                <a:ea typeface="DejaVu Sans"/>
              </a:rPr>
              <a:t> </a:t>
            </a:r>
            <a:endParaRPr lang="en-US" sz="1800" b="0" strike="noStrike" spc="-1">
              <a:solidFill>
                <a:srgbClr val="000000"/>
              </a:solidFill>
              <a:uFill>
                <a:solidFill>
                  <a:srgbClr val="FFFFFF"/>
                </a:solidFill>
              </a:uFill>
              <a:latin typeface="Arial"/>
            </a:endParaRPr>
          </a:p>
          <a:p>
            <a:pPr marL="741240" indent="-280440">
              <a:lnSpc>
                <a:spcPct val="100000"/>
              </a:lnSpc>
            </a:pPr>
            <a:endParaRPr lang="en-US" sz="1800" b="0" strike="noStrike" spc="-1">
              <a:solidFill>
                <a:srgbClr val="000000"/>
              </a:solidFill>
              <a:uFill>
                <a:solidFill>
                  <a:srgbClr val="FFFFFF"/>
                </a:solidFill>
              </a:uFill>
              <a:latin typeface="Arial"/>
            </a:endParaRPr>
          </a:p>
          <a:p>
            <a:pPr marL="738000" lvl="1" indent="-280080">
              <a:lnSpc>
                <a:spcPct val="100000"/>
              </a:lnSpc>
              <a:buClr>
                <a:srgbClr val="000000"/>
              </a:buClr>
              <a:buFont typeface="Arial"/>
              <a:buChar char="–"/>
            </a:pPr>
            <a:r>
              <a:rPr lang="en-US" sz="2000" b="0" strike="noStrike" spc="-1">
                <a:solidFill>
                  <a:srgbClr val="000000"/>
                </a:solidFill>
                <a:uFill>
                  <a:solidFill>
                    <a:srgbClr val="FFFFFF"/>
                  </a:solidFill>
                </a:uFill>
                <a:latin typeface="Arial"/>
                <a:ea typeface="DejaVu Sans"/>
              </a:rPr>
              <a:t>Cyber-Physical System (CPS)</a:t>
            </a:r>
            <a:endParaRPr lang="en-US" sz="1800" b="0" strike="noStrike" spc="-1">
              <a:solidFill>
                <a:srgbClr val="000000"/>
              </a:solidFill>
              <a:uFill>
                <a:solidFill>
                  <a:srgbClr val="FFFFFF"/>
                </a:solidFill>
              </a:uFill>
              <a:latin typeface="Arial"/>
            </a:endParaRPr>
          </a:p>
        </p:txBody>
      </p:sp>
      <p:pic>
        <p:nvPicPr>
          <p:cNvPr id="116" name="Picture 115"/>
          <p:cNvPicPr/>
          <p:nvPr/>
        </p:nvPicPr>
        <p:blipFill>
          <a:blip r:embed="rId2"/>
          <a:stretch/>
        </p:blipFill>
        <p:spPr>
          <a:xfrm>
            <a:off x="3821040" y="2637000"/>
            <a:ext cx="2545560" cy="1411920"/>
          </a:xfrm>
          <a:prstGeom prst="rect">
            <a:avLst/>
          </a:prstGeom>
          <a:ln>
            <a:noFill/>
          </a:ln>
        </p:spPr>
      </p:pic>
      <p:pic>
        <p:nvPicPr>
          <p:cNvPr id="117" name="Picture 116"/>
          <p:cNvPicPr/>
          <p:nvPr/>
        </p:nvPicPr>
        <p:blipFill>
          <a:blip r:embed="rId3"/>
          <a:stretch/>
        </p:blipFill>
        <p:spPr>
          <a:xfrm>
            <a:off x="6400800" y="2711520"/>
            <a:ext cx="2621880" cy="1189800"/>
          </a:xfrm>
          <a:prstGeom prst="rect">
            <a:avLst/>
          </a:prstGeom>
          <a:ln>
            <a:noFill/>
          </a:ln>
        </p:spPr>
      </p:pic>
      <p:pic>
        <p:nvPicPr>
          <p:cNvPr id="118" name="Picture 117"/>
          <p:cNvPicPr/>
          <p:nvPr/>
        </p:nvPicPr>
        <p:blipFill>
          <a:blip r:embed="rId4"/>
          <a:stretch/>
        </p:blipFill>
        <p:spPr>
          <a:xfrm>
            <a:off x="6675480" y="4710240"/>
            <a:ext cx="2401200" cy="1096200"/>
          </a:xfrm>
          <a:prstGeom prst="rect">
            <a:avLst/>
          </a:prstGeom>
          <a:ln>
            <a:noFill/>
          </a:ln>
        </p:spPr>
      </p:pic>
      <p:sp>
        <p:nvSpPr>
          <p:cNvPr id="119" name="CustomShape 3"/>
          <p:cNvSpPr/>
          <p:nvPr/>
        </p:nvSpPr>
        <p:spPr>
          <a:xfrm>
            <a:off x="0" y="6359400"/>
            <a:ext cx="9138600" cy="493200"/>
          </a:xfrm>
          <a:prstGeom prst="rect">
            <a:avLst/>
          </a:prstGeom>
          <a:solidFill>
            <a:srgbClr val="822433"/>
          </a:solidFill>
          <a:ln>
            <a:noFill/>
          </a:ln>
        </p:spPr>
        <p:style>
          <a:lnRef idx="0">
            <a:scrgbClr r="0" g="0" b="0"/>
          </a:lnRef>
          <a:fillRef idx="0">
            <a:scrgbClr r="0" g="0" b="0"/>
          </a:fillRef>
          <a:effectRef idx="0">
            <a:scrgbClr r="0" g="0" b="0"/>
          </a:effectRef>
          <a:fontRef idx="minor"/>
        </p:style>
      </p:sp>
      <p:sp>
        <p:nvSpPr>
          <p:cNvPr id="120" name="CustomShape 4"/>
          <p:cNvSpPr/>
          <p:nvPr/>
        </p:nvSpPr>
        <p:spPr>
          <a:xfrm>
            <a:off x="1219320" y="6146640"/>
            <a:ext cx="7919280" cy="705960"/>
          </a:xfrm>
          <a:prstGeom prst="rect">
            <a:avLst/>
          </a:prstGeom>
          <a:solidFill>
            <a:srgbClr val="822433"/>
          </a:solidFill>
          <a:ln>
            <a:noFill/>
          </a:ln>
        </p:spPr>
        <p:style>
          <a:lnRef idx="0">
            <a:scrgbClr r="0" g="0" b="0"/>
          </a:lnRef>
          <a:fillRef idx="0">
            <a:scrgbClr r="0" g="0" b="0"/>
          </a:fillRef>
          <a:effectRef idx="0">
            <a:scrgbClr r="0" g="0" b="0"/>
          </a:effectRef>
          <a:fontRef idx="minor"/>
        </p:style>
        <p:txBody>
          <a:bodyPr wrap="none" lIns="90000" tIns="46800" rIns="90000" bIns="46800" anchor="ctr"/>
          <a:lstStyle/>
          <a:p>
            <a:pPr>
              <a:lnSpc>
                <a:spcPct val="100000"/>
              </a:lnSpc>
            </a:pPr>
            <a:r>
              <a:rPr lang="en-US" sz="1000" b="0" strike="noStrike" spc="-1">
                <a:solidFill>
                  <a:srgbClr val="FFFFFF"/>
                </a:solidFill>
                <a:uFill>
                  <a:solidFill>
                    <a:srgbClr val="FFFFFF"/>
                  </a:solidFill>
                </a:uFill>
                <a:latin typeface="Arial"/>
                <a:ea typeface="DejaVu Sans"/>
              </a:rPr>
              <a:t>Virtual Reality for Teleoperation in Manufacturing</a:t>
            </a:r>
            <a:endParaRPr lang="en-US" sz="1800" b="0" strike="noStrike" spc="-1">
              <a:solidFill>
                <a:srgbClr val="000000"/>
              </a:solidFill>
              <a:uFill>
                <a:solidFill>
                  <a:srgbClr val="FFFFFF"/>
                </a:solidFill>
              </a:uFill>
              <a:latin typeface="Arial"/>
            </a:endParaRPr>
          </a:p>
          <a:p>
            <a:pPr>
              <a:lnSpc>
                <a:spcPct val="100000"/>
              </a:lnSpc>
            </a:pPr>
            <a:r>
              <a:rPr lang="en-US" sz="1000" b="0" strike="noStrike" spc="-1">
                <a:solidFill>
                  <a:srgbClr val="FFFFFF"/>
                </a:solidFill>
                <a:uFill>
                  <a:solidFill>
                    <a:srgbClr val="FFFFFF"/>
                  </a:solidFill>
                </a:uFill>
                <a:latin typeface="Arial"/>
                <a:ea typeface="DejaVu Sans"/>
              </a:rPr>
              <a:t>Aponte, Cecilia (1822225)</a:t>
            </a:r>
            <a:endParaRPr lang="en-US" sz="1800" b="0" strike="noStrike" spc="-1">
              <a:solidFill>
                <a:srgbClr val="000000"/>
              </a:solidFill>
              <a:uFill>
                <a:solidFill>
                  <a:srgbClr val="FFFFFF"/>
                </a:solidFill>
              </a:uFill>
              <a:latin typeface="Arial"/>
            </a:endParaRPr>
          </a:p>
        </p:txBody>
      </p:sp>
      <p:sp>
        <p:nvSpPr>
          <p:cNvPr id="121" name="CustomShape 5"/>
          <p:cNvSpPr/>
          <p:nvPr/>
        </p:nvSpPr>
        <p:spPr>
          <a:xfrm>
            <a:off x="6400800" y="3902040"/>
            <a:ext cx="913680" cy="27252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u="sng" strike="noStrike" spc="-1">
                <a:solidFill>
                  <a:srgbClr val="0000FF"/>
                </a:solidFill>
                <a:uFill>
                  <a:solidFill>
                    <a:srgbClr val="FFFFFF"/>
                  </a:solidFill>
                </a:uFill>
                <a:latin typeface="Arial"/>
                <a:ea typeface="DejaVu Sans"/>
                <a:hlinkClick r:id="rId5"/>
              </a:rPr>
              <a:t>Video link</a:t>
            </a:r>
            <a:endParaRPr lang="en-US" sz="1800" b="0" strike="noStrike" spc="-1">
              <a:solidFill>
                <a:srgbClr val="000000"/>
              </a:solidFill>
              <a:uFill>
                <a:solidFill>
                  <a:srgbClr val="FFFFFF"/>
                </a:solidFill>
              </a:uFill>
              <a:latin typeface="Arial"/>
            </a:endParaRPr>
          </a:p>
        </p:txBody>
      </p:sp>
      <p:sp>
        <p:nvSpPr>
          <p:cNvPr id="122" name="CustomShape 6"/>
          <p:cNvSpPr/>
          <p:nvPr/>
        </p:nvSpPr>
        <p:spPr>
          <a:xfrm>
            <a:off x="4206960" y="5909760"/>
            <a:ext cx="913680" cy="27216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u="sng" strike="noStrike" spc="-1">
                <a:solidFill>
                  <a:srgbClr val="0000FF"/>
                </a:solidFill>
                <a:uFill>
                  <a:solidFill>
                    <a:srgbClr val="FFFFFF"/>
                  </a:solidFill>
                </a:uFill>
                <a:latin typeface="Arial"/>
                <a:ea typeface="DejaVu Sans"/>
                <a:hlinkClick r:id="rId6"/>
              </a:rPr>
              <a:t>Video link</a:t>
            </a:r>
            <a:endParaRPr lang="en-US" sz="1800" b="0" strike="noStrike" spc="-1">
              <a:solidFill>
                <a:srgbClr val="000000"/>
              </a:solidFill>
              <a:uFill>
                <a:solidFill>
                  <a:srgbClr val="FFFFFF"/>
                </a:solidFill>
              </a:uFill>
              <a:latin typeface="Arial"/>
            </a:endParaRPr>
          </a:p>
        </p:txBody>
      </p:sp>
      <p:sp>
        <p:nvSpPr>
          <p:cNvPr id="123" name="CustomShape 7"/>
          <p:cNvSpPr/>
          <p:nvPr/>
        </p:nvSpPr>
        <p:spPr>
          <a:xfrm>
            <a:off x="1590840" y="5907240"/>
            <a:ext cx="913680" cy="27216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u="sng" strike="noStrike" spc="-1">
                <a:solidFill>
                  <a:srgbClr val="0000FF"/>
                </a:solidFill>
                <a:uFill>
                  <a:solidFill>
                    <a:srgbClr val="FFFFFF"/>
                  </a:solidFill>
                </a:uFill>
                <a:latin typeface="Arial"/>
                <a:ea typeface="DejaVu Sans"/>
                <a:hlinkClick r:id="rId7"/>
              </a:rPr>
              <a:t>Video link</a:t>
            </a:r>
            <a:endParaRPr lang="en-US" sz="1800" b="0" strike="noStrike" spc="-1">
              <a:solidFill>
                <a:srgbClr val="000000"/>
              </a:solidFill>
              <a:uFill>
                <a:solidFill>
                  <a:srgbClr val="FFFFFF"/>
                </a:solidFill>
              </a:uFill>
              <a:latin typeface="Arial"/>
            </a:endParaRPr>
          </a:p>
        </p:txBody>
      </p:sp>
      <p:pic>
        <p:nvPicPr>
          <p:cNvPr id="5" name="Picture 4">
            <a:extLst>
              <a:ext uri="{FF2B5EF4-FFF2-40B4-BE49-F238E27FC236}">
                <a16:creationId xmlns:a16="http://schemas.microsoft.com/office/drawing/2014/main" id="{3C5CBF47-12B8-42D3-BDE2-41C58D402AD3}"/>
              </a:ext>
            </a:extLst>
          </p:cNvPr>
          <p:cNvPicPr>
            <a:picLocks noChangeAspect="1"/>
          </p:cNvPicPr>
          <p:nvPr/>
        </p:nvPicPr>
        <p:blipFill>
          <a:blip r:embed="rId8"/>
          <a:stretch>
            <a:fillRect/>
          </a:stretch>
        </p:blipFill>
        <p:spPr>
          <a:xfrm>
            <a:off x="1160880" y="2565409"/>
            <a:ext cx="2510080" cy="1411920"/>
          </a:xfrm>
          <a:prstGeom prst="rect">
            <a:avLst/>
          </a:prstGeom>
        </p:spPr>
      </p:pic>
      <p:pic>
        <p:nvPicPr>
          <p:cNvPr id="6" name="Picture 5">
            <a:extLst>
              <a:ext uri="{FF2B5EF4-FFF2-40B4-BE49-F238E27FC236}">
                <a16:creationId xmlns:a16="http://schemas.microsoft.com/office/drawing/2014/main" id="{89407EB5-0338-447B-BFEF-D44AF4F50B28}"/>
              </a:ext>
            </a:extLst>
          </p:cNvPr>
          <p:cNvPicPr>
            <a:picLocks noChangeAspect="1"/>
          </p:cNvPicPr>
          <p:nvPr/>
        </p:nvPicPr>
        <p:blipFill>
          <a:blip r:embed="rId9"/>
          <a:stretch>
            <a:fillRect/>
          </a:stretch>
        </p:blipFill>
        <p:spPr>
          <a:xfrm>
            <a:off x="894690" y="4327508"/>
            <a:ext cx="2808410" cy="1579731"/>
          </a:xfrm>
          <a:prstGeom prst="rect">
            <a:avLst/>
          </a:prstGeom>
        </p:spPr>
      </p:pic>
      <p:pic>
        <p:nvPicPr>
          <p:cNvPr id="7" name="Picture 6">
            <a:extLst>
              <a:ext uri="{FF2B5EF4-FFF2-40B4-BE49-F238E27FC236}">
                <a16:creationId xmlns:a16="http://schemas.microsoft.com/office/drawing/2014/main" id="{6F2A4614-0F5D-4883-88C2-B201437D731B}"/>
              </a:ext>
            </a:extLst>
          </p:cNvPr>
          <p:cNvPicPr>
            <a:picLocks noChangeAspect="1"/>
          </p:cNvPicPr>
          <p:nvPr/>
        </p:nvPicPr>
        <p:blipFill>
          <a:blip r:embed="rId10"/>
          <a:stretch>
            <a:fillRect/>
          </a:stretch>
        </p:blipFill>
        <p:spPr>
          <a:xfrm>
            <a:off x="3844803" y="4352039"/>
            <a:ext cx="2764798" cy="155519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4" name="CustomShape 1"/>
          <p:cNvSpPr/>
          <p:nvPr/>
        </p:nvSpPr>
        <p:spPr>
          <a:xfrm>
            <a:off x="1115640" y="409680"/>
            <a:ext cx="7558920" cy="5040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lstStyle/>
          <a:p>
            <a:pPr>
              <a:lnSpc>
                <a:spcPct val="100000"/>
              </a:lnSpc>
            </a:pPr>
            <a:r>
              <a:rPr lang="en-US" sz="2400" b="1" strike="noStrike" spc="-1">
                <a:solidFill>
                  <a:srgbClr val="822433"/>
                </a:solidFill>
                <a:uFill>
                  <a:solidFill>
                    <a:srgbClr val="FFFFFF"/>
                  </a:solidFill>
                </a:uFill>
                <a:latin typeface="Arial"/>
                <a:ea typeface="DejaVu Sans"/>
              </a:rPr>
              <a:t>Homunculus Model Mappings</a:t>
            </a:r>
            <a:endParaRPr lang="en-US" sz="1800" b="0" strike="noStrike" spc="-1">
              <a:solidFill>
                <a:srgbClr val="000000"/>
              </a:solidFill>
              <a:uFill>
                <a:solidFill>
                  <a:srgbClr val="FFFFFF"/>
                </a:solidFill>
              </a:uFill>
              <a:latin typeface="Arial"/>
            </a:endParaRPr>
          </a:p>
        </p:txBody>
      </p:sp>
      <p:sp>
        <p:nvSpPr>
          <p:cNvPr id="125" name="CustomShape 2"/>
          <p:cNvSpPr/>
          <p:nvPr/>
        </p:nvSpPr>
        <p:spPr>
          <a:xfrm>
            <a:off x="1115640" y="1279440"/>
            <a:ext cx="7558920" cy="502848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lstStyle/>
          <a:p>
            <a:pPr marL="338040" indent="-337320">
              <a:lnSpc>
                <a:spcPct val="100000"/>
              </a:lnSpc>
              <a:buClr>
                <a:srgbClr val="822433"/>
              </a:buClr>
              <a:buFont typeface="Arial"/>
              <a:buChar char="•"/>
            </a:pPr>
            <a:r>
              <a:rPr lang="en-US" sz="2400" b="0" strike="noStrike" spc="-1">
                <a:solidFill>
                  <a:srgbClr val="000000"/>
                </a:solidFill>
                <a:uFill>
                  <a:solidFill>
                    <a:srgbClr val="FFFFFF"/>
                  </a:solidFill>
                </a:uFill>
                <a:latin typeface="Arial"/>
                <a:ea typeface="DejaVu Sans"/>
              </a:rPr>
              <a:t>Mappings are mediated in the VRCR using:</a:t>
            </a:r>
            <a:endParaRPr lang="en-US" sz="1800" b="0" strike="noStrike" spc="-1">
              <a:solidFill>
                <a:srgbClr val="000000"/>
              </a:solidFill>
              <a:uFill>
                <a:solidFill>
                  <a:srgbClr val="FFFFFF"/>
                </a:solidFill>
              </a:uFill>
              <a:latin typeface="Arial"/>
            </a:endParaRPr>
          </a:p>
          <a:p>
            <a:pPr marL="738000" lvl="1" indent="-280080">
              <a:lnSpc>
                <a:spcPct val="100000"/>
              </a:lnSpc>
              <a:buClr>
                <a:srgbClr val="000000"/>
              </a:buClr>
              <a:buFont typeface="Arial"/>
              <a:buChar char="–"/>
            </a:pPr>
            <a:r>
              <a:rPr lang="en-US" sz="2000" b="0" strike="noStrike" spc="-1">
                <a:solidFill>
                  <a:srgbClr val="000000"/>
                </a:solidFill>
                <a:uFill>
                  <a:solidFill>
                    <a:srgbClr val="FFFFFF"/>
                  </a:solidFill>
                </a:uFill>
                <a:latin typeface="Arial"/>
                <a:ea typeface="DejaVu Sans"/>
              </a:rPr>
              <a:t>Displays and objects in the space</a:t>
            </a:r>
            <a:endParaRPr lang="en-US" sz="1800" b="0" strike="noStrike" spc="-1">
              <a:solidFill>
                <a:srgbClr val="000000"/>
              </a:solidFill>
              <a:uFill>
                <a:solidFill>
                  <a:srgbClr val="FFFFFF"/>
                </a:solidFill>
              </a:uFill>
              <a:latin typeface="Arial"/>
            </a:endParaRPr>
          </a:p>
          <a:p>
            <a:pPr marL="738000" lvl="1" indent="-280080">
              <a:lnSpc>
                <a:spcPct val="100000"/>
              </a:lnSpc>
              <a:buClr>
                <a:srgbClr val="000000"/>
              </a:buClr>
              <a:buFont typeface="Arial"/>
              <a:buChar char="–"/>
            </a:pPr>
            <a:r>
              <a:rPr lang="en-US" sz="2000" b="0" strike="noStrike" spc="-1">
                <a:solidFill>
                  <a:srgbClr val="000000"/>
                </a:solidFill>
                <a:uFill>
                  <a:solidFill>
                    <a:srgbClr val="FFFFFF"/>
                  </a:solidFill>
                </a:uFill>
                <a:latin typeface="Arial"/>
                <a:ea typeface="DejaVu Sans"/>
              </a:rPr>
              <a:t>Map: user space  → virtual space → robot space</a:t>
            </a:r>
            <a:endParaRPr lang="en-US" sz="1800" b="0" strike="noStrike" spc="-1">
              <a:solidFill>
                <a:srgbClr val="000000"/>
              </a:solidFill>
              <a:uFill>
                <a:solidFill>
                  <a:srgbClr val="FFFFFF"/>
                </a:solidFill>
              </a:uFill>
              <a:latin typeface="Arial"/>
            </a:endParaRPr>
          </a:p>
          <a:p>
            <a:pPr marL="738000" lvl="1" indent="-280080">
              <a:lnSpc>
                <a:spcPct val="100000"/>
              </a:lnSpc>
              <a:buClr>
                <a:srgbClr val="000000"/>
              </a:buClr>
              <a:buFont typeface="Arial"/>
              <a:buChar char="–"/>
            </a:pPr>
            <a:r>
              <a:rPr lang="en-US" sz="2000" b="0" strike="noStrike" spc="-1">
                <a:solidFill>
                  <a:srgbClr val="000000"/>
                </a:solidFill>
                <a:uFill>
                  <a:solidFill>
                    <a:srgbClr val="FFFFFF"/>
                  </a:solidFill>
                </a:uFill>
                <a:latin typeface="Arial"/>
                <a:ea typeface="DejaVu Sans"/>
              </a:rPr>
              <a:t>Robot environment mapped from 3D to 2D</a:t>
            </a:r>
            <a:endParaRPr lang="en-US" sz="1800" b="0" strike="noStrike" spc="-1">
              <a:solidFill>
                <a:srgbClr val="000000"/>
              </a:solidFill>
              <a:uFill>
                <a:solidFill>
                  <a:srgbClr val="FFFFFF"/>
                </a:solidFill>
              </a:uFill>
              <a:latin typeface="Arial"/>
            </a:endParaRPr>
          </a:p>
          <a:p>
            <a:pPr marL="738000" lvl="1" indent="-280080">
              <a:lnSpc>
                <a:spcPct val="100000"/>
              </a:lnSpc>
              <a:buClr>
                <a:srgbClr val="000000"/>
              </a:buClr>
              <a:buFont typeface="Arial"/>
              <a:buChar char="–"/>
            </a:pPr>
            <a:r>
              <a:rPr lang="en-US" sz="2000" b="0" strike="noStrike" spc="-1">
                <a:solidFill>
                  <a:srgbClr val="000000"/>
                </a:solidFill>
                <a:uFill>
                  <a:solidFill>
                    <a:srgbClr val="FFFFFF"/>
                  </a:solidFill>
                </a:uFill>
                <a:latin typeface="Arial"/>
                <a:ea typeface="DejaVu Sans"/>
              </a:rPr>
              <a:t>Forward cameras collect actual view in small area</a:t>
            </a:r>
            <a:endParaRPr lang="en-US" sz="1800" b="0" strike="noStrike" spc="-1">
              <a:solidFill>
                <a:srgbClr val="000000"/>
              </a:solidFill>
              <a:uFill>
                <a:solidFill>
                  <a:srgbClr val="FFFFFF"/>
                </a:solidFill>
              </a:uFill>
              <a:latin typeface="Arial"/>
            </a:endParaRPr>
          </a:p>
          <a:p>
            <a:pPr marL="338040" indent="-337320">
              <a:lnSpc>
                <a:spcPct val="100000"/>
              </a:lnSpc>
              <a:buClr>
                <a:srgbClr val="822433"/>
              </a:buClr>
              <a:buFont typeface="Arial"/>
              <a:buChar char="•"/>
            </a:pPr>
            <a:r>
              <a:rPr lang="en-US" sz="2400" b="0" strike="noStrike" spc="-1">
                <a:solidFill>
                  <a:srgbClr val="000000"/>
                </a:solidFill>
                <a:uFill>
                  <a:solidFill>
                    <a:srgbClr val="FFFFFF"/>
                  </a:solidFill>
                </a:uFill>
                <a:latin typeface="Arial"/>
                <a:ea typeface="DejaVu Sans"/>
              </a:rPr>
              <a:t>Brain then infers the 3D representation of each</a:t>
            </a:r>
            <a:endParaRPr lang="en-US" sz="1800" b="0" strike="noStrike" spc="-1">
              <a:solidFill>
                <a:srgbClr val="000000"/>
              </a:solidFill>
              <a:uFill>
                <a:solidFill>
                  <a:srgbClr val="FFFFFF"/>
                </a:solidFill>
              </a:uFill>
              <a:latin typeface="Arial"/>
            </a:endParaRPr>
          </a:p>
          <a:p>
            <a:pPr marL="338040" indent="-337320">
              <a:lnSpc>
                <a:spcPct val="100000"/>
              </a:lnSpc>
              <a:buClr>
                <a:srgbClr val="822433"/>
              </a:buClr>
              <a:buFont typeface="Arial"/>
              <a:buChar char="•"/>
            </a:pPr>
            <a:r>
              <a:rPr lang="en-US" sz="2400" b="0" strike="noStrike" spc="-1">
                <a:solidFill>
                  <a:srgbClr val="000000"/>
                </a:solidFill>
                <a:uFill>
                  <a:solidFill>
                    <a:srgbClr val="FFFFFF"/>
                  </a:solidFill>
                </a:uFill>
                <a:latin typeface="Arial"/>
                <a:ea typeface="DejaVu Sans"/>
              </a:rPr>
              <a:t>Sensors are cleanly displayed in VRCR </a:t>
            </a:r>
            <a:endParaRPr lang="en-US" sz="1800" b="0" strike="noStrike" spc="-1">
              <a:solidFill>
                <a:srgbClr val="000000"/>
              </a:solidFill>
              <a:uFill>
                <a:solidFill>
                  <a:srgbClr val="FFFFFF"/>
                </a:solidFill>
              </a:uFill>
              <a:latin typeface="Arial"/>
            </a:endParaRPr>
          </a:p>
        </p:txBody>
      </p:sp>
      <p:pic>
        <p:nvPicPr>
          <p:cNvPr id="126" name="Picture 125"/>
          <p:cNvPicPr/>
          <p:nvPr/>
        </p:nvPicPr>
        <p:blipFill>
          <a:blip r:embed="rId3"/>
          <a:stretch/>
        </p:blipFill>
        <p:spPr>
          <a:xfrm>
            <a:off x="1646280" y="4206960"/>
            <a:ext cx="3598200" cy="1643760"/>
          </a:xfrm>
          <a:prstGeom prst="rect">
            <a:avLst/>
          </a:prstGeom>
          <a:ln>
            <a:noFill/>
          </a:ln>
        </p:spPr>
      </p:pic>
      <p:sp>
        <p:nvSpPr>
          <p:cNvPr id="127" name="CustomShape 3"/>
          <p:cNvSpPr/>
          <p:nvPr/>
        </p:nvSpPr>
        <p:spPr>
          <a:xfrm>
            <a:off x="0" y="6359400"/>
            <a:ext cx="9138600" cy="493200"/>
          </a:xfrm>
          <a:prstGeom prst="rect">
            <a:avLst/>
          </a:prstGeom>
          <a:solidFill>
            <a:srgbClr val="822433"/>
          </a:solidFill>
          <a:ln>
            <a:noFill/>
          </a:ln>
        </p:spPr>
        <p:style>
          <a:lnRef idx="0">
            <a:scrgbClr r="0" g="0" b="0"/>
          </a:lnRef>
          <a:fillRef idx="0">
            <a:scrgbClr r="0" g="0" b="0"/>
          </a:fillRef>
          <a:effectRef idx="0">
            <a:scrgbClr r="0" g="0" b="0"/>
          </a:effectRef>
          <a:fontRef idx="minor"/>
        </p:style>
      </p:sp>
      <p:sp>
        <p:nvSpPr>
          <p:cNvPr id="128" name="CustomShape 4"/>
          <p:cNvSpPr/>
          <p:nvPr/>
        </p:nvSpPr>
        <p:spPr>
          <a:xfrm>
            <a:off x="1219320" y="6146640"/>
            <a:ext cx="7919280" cy="705960"/>
          </a:xfrm>
          <a:prstGeom prst="rect">
            <a:avLst/>
          </a:prstGeom>
          <a:solidFill>
            <a:srgbClr val="822433"/>
          </a:solidFill>
          <a:ln>
            <a:noFill/>
          </a:ln>
        </p:spPr>
        <p:style>
          <a:lnRef idx="0">
            <a:scrgbClr r="0" g="0" b="0"/>
          </a:lnRef>
          <a:fillRef idx="0">
            <a:scrgbClr r="0" g="0" b="0"/>
          </a:fillRef>
          <a:effectRef idx="0">
            <a:scrgbClr r="0" g="0" b="0"/>
          </a:effectRef>
          <a:fontRef idx="minor"/>
        </p:style>
        <p:txBody>
          <a:bodyPr wrap="none" lIns="90000" tIns="46800" rIns="90000" bIns="46800" anchor="ctr"/>
          <a:lstStyle/>
          <a:p>
            <a:pPr>
              <a:lnSpc>
                <a:spcPct val="100000"/>
              </a:lnSpc>
            </a:pPr>
            <a:r>
              <a:rPr lang="en-US" sz="1000" b="0" strike="noStrike" spc="-1">
                <a:solidFill>
                  <a:srgbClr val="FFFFFF"/>
                </a:solidFill>
                <a:uFill>
                  <a:solidFill>
                    <a:srgbClr val="FFFFFF"/>
                  </a:solidFill>
                </a:uFill>
                <a:latin typeface="Arial"/>
                <a:ea typeface="DejaVu Sans"/>
              </a:rPr>
              <a:t>Virtual Reality for Teleoperation in Manufacturing</a:t>
            </a:r>
            <a:endParaRPr lang="en-US" sz="1800" b="0" strike="noStrike" spc="-1">
              <a:solidFill>
                <a:srgbClr val="000000"/>
              </a:solidFill>
              <a:uFill>
                <a:solidFill>
                  <a:srgbClr val="FFFFFF"/>
                </a:solidFill>
              </a:uFill>
              <a:latin typeface="Arial"/>
            </a:endParaRPr>
          </a:p>
          <a:p>
            <a:pPr>
              <a:lnSpc>
                <a:spcPct val="100000"/>
              </a:lnSpc>
            </a:pPr>
            <a:r>
              <a:rPr lang="en-US" sz="1000" b="0" strike="noStrike" spc="-1">
                <a:solidFill>
                  <a:srgbClr val="FFFFFF"/>
                </a:solidFill>
                <a:uFill>
                  <a:solidFill>
                    <a:srgbClr val="FFFFFF"/>
                  </a:solidFill>
                </a:uFill>
                <a:latin typeface="Arial"/>
                <a:ea typeface="DejaVu Sans"/>
              </a:rPr>
              <a:t>Aponte, Cecilia (1822225)</a:t>
            </a:r>
            <a:endParaRPr lang="en-US" sz="1800" b="0" strike="noStrike" spc="-1">
              <a:solidFill>
                <a:srgbClr val="000000"/>
              </a:solidFill>
              <a:uFill>
                <a:solidFill>
                  <a:srgbClr val="FFFFFF"/>
                </a:solidFill>
              </a:uFill>
              <a:latin typeface="Arial"/>
            </a:endParaRPr>
          </a:p>
        </p:txBody>
      </p:sp>
      <p:sp>
        <p:nvSpPr>
          <p:cNvPr id="129" name="CustomShape 5"/>
          <p:cNvSpPr/>
          <p:nvPr/>
        </p:nvSpPr>
        <p:spPr>
          <a:xfrm>
            <a:off x="8229600" y="5814245"/>
            <a:ext cx="913680" cy="27216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200" b="0" u="sng" strike="noStrike" spc="-1" dirty="0">
                <a:solidFill>
                  <a:srgbClr val="0000FF"/>
                </a:solidFill>
                <a:uFill>
                  <a:solidFill>
                    <a:srgbClr val="FFFFFF"/>
                  </a:solidFill>
                </a:uFill>
                <a:latin typeface="Arial"/>
                <a:ea typeface="DejaVu Sans"/>
                <a:hlinkClick r:id="rId4"/>
              </a:rPr>
              <a:t>Video link</a:t>
            </a:r>
            <a:endParaRPr lang="en-US" sz="1800" b="0" strike="noStrike" spc="-1" dirty="0">
              <a:solidFill>
                <a:srgbClr val="000000"/>
              </a:solidFill>
              <a:uFill>
                <a:solidFill>
                  <a:srgbClr val="FFFFFF"/>
                </a:solidFill>
              </a:uFill>
              <a:latin typeface="Arial"/>
            </a:endParaRPr>
          </a:p>
        </p:txBody>
      </p:sp>
      <p:pic>
        <p:nvPicPr>
          <p:cNvPr id="3" name="Picture 2">
            <a:extLst>
              <a:ext uri="{FF2B5EF4-FFF2-40B4-BE49-F238E27FC236}">
                <a16:creationId xmlns:a16="http://schemas.microsoft.com/office/drawing/2014/main" id="{F7837F2A-2099-41EB-A5E5-FC46C311F5EF}"/>
              </a:ext>
            </a:extLst>
          </p:cNvPr>
          <p:cNvPicPr>
            <a:picLocks noChangeAspect="1"/>
          </p:cNvPicPr>
          <p:nvPr/>
        </p:nvPicPr>
        <p:blipFill>
          <a:blip r:embed="rId5"/>
          <a:stretch>
            <a:fillRect/>
          </a:stretch>
        </p:blipFill>
        <p:spPr>
          <a:xfrm>
            <a:off x="5308379" y="3793680"/>
            <a:ext cx="3598201" cy="202398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0" name="CustomShape 1"/>
          <p:cNvSpPr/>
          <p:nvPr/>
        </p:nvSpPr>
        <p:spPr>
          <a:xfrm>
            <a:off x="1115640" y="409680"/>
            <a:ext cx="7558920" cy="5040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lstStyle/>
          <a:p>
            <a:pPr>
              <a:lnSpc>
                <a:spcPct val="100000"/>
              </a:lnSpc>
            </a:pPr>
            <a:r>
              <a:rPr lang="en-US" sz="2400" b="1" strike="noStrike" spc="-1">
                <a:solidFill>
                  <a:srgbClr val="822433"/>
                </a:solidFill>
                <a:uFill>
                  <a:solidFill>
                    <a:srgbClr val="FFFFFF"/>
                  </a:solidFill>
                </a:uFill>
                <a:latin typeface="Arial"/>
                <a:ea typeface="DejaVu Sans"/>
              </a:rPr>
              <a:t>Details on Architecture</a:t>
            </a:r>
            <a:endParaRPr lang="en-US" sz="1800" b="0" strike="noStrike" spc="-1">
              <a:solidFill>
                <a:srgbClr val="000000"/>
              </a:solidFill>
              <a:uFill>
                <a:solidFill>
                  <a:srgbClr val="FFFFFF"/>
                </a:solidFill>
              </a:uFill>
              <a:latin typeface="Arial"/>
            </a:endParaRPr>
          </a:p>
        </p:txBody>
      </p:sp>
      <p:sp>
        <p:nvSpPr>
          <p:cNvPr id="131" name="CustomShape 2"/>
          <p:cNvSpPr/>
          <p:nvPr/>
        </p:nvSpPr>
        <p:spPr>
          <a:xfrm>
            <a:off x="1096560" y="1189080"/>
            <a:ext cx="5923800" cy="49363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lstStyle/>
          <a:p>
            <a:pPr marL="338040" indent="-337320">
              <a:lnSpc>
                <a:spcPct val="100000"/>
              </a:lnSpc>
              <a:buClr>
                <a:srgbClr val="822433"/>
              </a:buClr>
              <a:buFont typeface="Arial"/>
              <a:buChar char="•"/>
            </a:pPr>
            <a:r>
              <a:rPr lang="en-US" sz="2400" b="0" strike="noStrike" spc="-1">
                <a:solidFill>
                  <a:srgbClr val="000000"/>
                </a:solidFill>
                <a:uFill>
                  <a:solidFill>
                    <a:srgbClr val="FFFFFF"/>
                  </a:solidFill>
                </a:uFill>
                <a:latin typeface="Arial"/>
                <a:ea typeface="DejaVu Sans"/>
              </a:rPr>
              <a:t>Head movements are compensated regardless of the sensor update rates, since virtual camera updates are rendered in a separate loop</a:t>
            </a:r>
            <a:endParaRPr lang="en-US" sz="1800" b="0" strike="noStrike" spc="-1">
              <a:solidFill>
                <a:srgbClr val="000000"/>
              </a:solidFill>
              <a:uFill>
                <a:solidFill>
                  <a:srgbClr val="FFFFFF"/>
                </a:solidFill>
              </a:uFill>
              <a:latin typeface="Arial"/>
            </a:endParaRPr>
          </a:p>
          <a:p>
            <a:pPr marL="338040" indent="-337320">
              <a:lnSpc>
                <a:spcPct val="100000"/>
              </a:lnSpc>
              <a:buClr>
                <a:srgbClr val="822433"/>
              </a:buClr>
              <a:buFont typeface="Arial"/>
              <a:buChar char="•"/>
            </a:pPr>
            <a:r>
              <a:rPr lang="en-US" sz="2400" b="0" strike="noStrike" spc="-1">
                <a:solidFill>
                  <a:srgbClr val="000000"/>
                </a:solidFill>
                <a:uFill>
                  <a:solidFill>
                    <a:srgbClr val="FFFFFF"/>
                  </a:solidFill>
                </a:uFill>
                <a:latin typeface="Arial"/>
                <a:ea typeface="DejaVu Sans"/>
              </a:rPr>
              <a:t>Delays in rendering are compensated since commercial VR game engines already solve for this (e.g. Asynchronous Timewarp)</a:t>
            </a:r>
            <a:endParaRPr lang="en-US" sz="1800" b="0" strike="noStrike" spc="-1">
              <a:solidFill>
                <a:srgbClr val="000000"/>
              </a:solidFill>
              <a:uFill>
                <a:solidFill>
                  <a:srgbClr val="FFFFFF"/>
                </a:solidFill>
              </a:uFill>
              <a:latin typeface="Arial"/>
            </a:endParaRPr>
          </a:p>
          <a:p>
            <a:pPr marL="338040" indent="-337320">
              <a:lnSpc>
                <a:spcPct val="100000"/>
              </a:lnSpc>
              <a:buClr>
                <a:srgbClr val="822433"/>
              </a:buClr>
              <a:buFont typeface="Arial"/>
              <a:buChar char="•"/>
            </a:pPr>
            <a:r>
              <a:rPr lang="en-US" sz="2400" b="0" strike="noStrike" spc="-1">
                <a:solidFill>
                  <a:srgbClr val="000000"/>
                </a:solidFill>
                <a:uFill>
                  <a:solidFill>
                    <a:srgbClr val="FFFFFF"/>
                  </a:solidFill>
                </a:uFill>
                <a:latin typeface="Arial"/>
                <a:ea typeface="DejaVu Sans"/>
              </a:rPr>
              <a:t>Therefore delay is negligible since vision queues are generated from the VRCR not camera</a:t>
            </a:r>
            <a:endParaRPr lang="en-US" sz="1800" b="0" strike="noStrike" spc="-1">
              <a:solidFill>
                <a:srgbClr val="000000"/>
              </a:solidFill>
              <a:uFill>
                <a:solidFill>
                  <a:srgbClr val="FFFFFF"/>
                </a:solidFill>
              </a:uFill>
              <a:latin typeface="Arial"/>
            </a:endParaRPr>
          </a:p>
        </p:txBody>
      </p:sp>
      <p:pic>
        <p:nvPicPr>
          <p:cNvPr id="132" name="Picture 131"/>
          <p:cNvPicPr/>
          <p:nvPr/>
        </p:nvPicPr>
        <p:blipFill>
          <a:blip r:embed="rId3"/>
          <a:stretch/>
        </p:blipFill>
        <p:spPr>
          <a:xfrm>
            <a:off x="7035840" y="2241720"/>
            <a:ext cx="1961280" cy="2142360"/>
          </a:xfrm>
          <a:prstGeom prst="rect">
            <a:avLst/>
          </a:prstGeom>
          <a:ln>
            <a:noFill/>
          </a:ln>
        </p:spPr>
      </p:pic>
      <p:sp>
        <p:nvSpPr>
          <p:cNvPr id="133" name="CustomShape 3"/>
          <p:cNvSpPr/>
          <p:nvPr/>
        </p:nvSpPr>
        <p:spPr>
          <a:xfrm>
            <a:off x="0" y="6359400"/>
            <a:ext cx="9138600" cy="493200"/>
          </a:xfrm>
          <a:prstGeom prst="rect">
            <a:avLst/>
          </a:prstGeom>
          <a:solidFill>
            <a:srgbClr val="822433"/>
          </a:solidFill>
          <a:ln>
            <a:noFill/>
          </a:ln>
        </p:spPr>
        <p:style>
          <a:lnRef idx="0">
            <a:scrgbClr r="0" g="0" b="0"/>
          </a:lnRef>
          <a:fillRef idx="0">
            <a:scrgbClr r="0" g="0" b="0"/>
          </a:fillRef>
          <a:effectRef idx="0">
            <a:scrgbClr r="0" g="0" b="0"/>
          </a:effectRef>
          <a:fontRef idx="minor"/>
        </p:style>
      </p:sp>
      <p:sp>
        <p:nvSpPr>
          <p:cNvPr id="134" name="CustomShape 4"/>
          <p:cNvSpPr/>
          <p:nvPr/>
        </p:nvSpPr>
        <p:spPr>
          <a:xfrm>
            <a:off x="1219320" y="6146640"/>
            <a:ext cx="7919280" cy="705960"/>
          </a:xfrm>
          <a:prstGeom prst="rect">
            <a:avLst/>
          </a:prstGeom>
          <a:solidFill>
            <a:srgbClr val="822433"/>
          </a:solidFill>
          <a:ln>
            <a:noFill/>
          </a:ln>
        </p:spPr>
        <p:style>
          <a:lnRef idx="0">
            <a:scrgbClr r="0" g="0" b="0"/>
          </a:lnRef>
          <a:fillRef idx="0">
            <a:scrgbClr r="0" g="0" b="0"/>
          </a:fillRef>
          <a:effectRef idx="0">
            <a:scrgbClr r="0" g="0" b="0"/>
          </a:effectRef>
          <a:fontRef idx="minor"/>
        </p:style>
        <p:txBody>
          <a:bodyPr wrap="none" lIns="90000" tIns="46800" rIns="90000" bIns="46800" anchor="ctr"/>
          <a:lstStyle/>
          <a:p>
            <a:pPr>
              <a:lnSpc>
                <a:spcPct val="100000"/>
              </a:lnSpc>
            </a:pPr>
            <a:r>
              <a:rPr lang="en-US" sz="1000" b="0" strike="noStrike" spc="-1">
                <a:solidFill>
                  <a:srgbClr val="FFFFFF"/>
                </a:solidFill>
                <a:uFill>
                  <a:solidFill>
                    <a:srgbClr val="FFFFFF"/>
                  </a:solidFill>
                </a:uFill>
                <a:latin typeface="Arial"/>
                <a:ea typeface="DejaVu Sans"/>
              </a:rPr>
              <a:t>Virtual Reality for Teleoperation in Manufacturing</a:t>
            </a:r>
            <a:endParaRPr lang="en-US" sz="1800" b="0" strike="noStrike" spc="-1">
              <a:solidFill>
                <a:srgbClr val="000000"/>
              </a:solidFill>
              <a:uFill>
                <a:solidFill>
                  <a:srgbClr val="FFFFFF"/>
                </a:solidFill>
              </a:uFill>
              <a:latin typeface="Arial"/>
            </a:endParaRPr>
          </a:p>
          <a:p>
            <a:pPr>
              <a:lnSpc>
                <a:spcPct val="100000"/>
              </a:lnSpc>
            </a:pPr>
            <a:r>
              <a:rPr lang="en-US" sz="1000" b="0" strike="noStrike" spc="-1">
                <a:solidFill>
                  <a:srgbClr val="FFFFFF"/>
                </a:solidFill>
                <a:uFill>
                  <a:solidFill>
                    <a:srgbClr val="FFFFFF"/>
                  </a:solidFill>
                </a:uFill>
                <a:latin typeface="Arial"/>
                <a:ea typeface="DejaVu Sans"/>
              </a:rPr>
              <a:t>Aponte, Cecilia (1822225)</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2120</TotalTime>
  <Words>1024</Words>
  <Application>Microsoft Office PowerPoint</Application>
  <PresentationFormat>On-screen Show (4:3)</PresentationFormat>
  <Paragraphs>153</Paragraphs>
  <Slides>17</Slides>
  <Notes>15</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17</vt:i4>
      </vt:variant>
    </vt:vector>
  </HeadingPairs>
  <TitlesOfParts>
    <vt:vector size="23" baseType="lpstr">
      <vt:lpstr>Arial</vt:lpstr>
      <vt:lpstr>Symbol</vt:lpstr>
      <vt:lpstr>Times New Roman</vt:lpstr>
      <vt:lpstr>Wingdings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di PowerPoint</dc:title>
  <dc:subject/>
  <dc:creator>- -</dc:creator>
  <dc:description/>
  <cp:lastModifiedBy>Cecilia Aponte</cp:lastModifiedBy>
  <cp:revision>59</cp:revision>
  <dcterms:created xsi:type="dcterms:W3CDTF">2006-11-20T18:13:10Z</dcterms:created>
  <dcterms:modified xsi:type="dcterms:W3CDTF">2019-09-04T16:19:48Z</dcterms:modified>
  <dc:language>en-US</dc:language>
</cp:coreProperties>
</file>